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Thin"/>
      <p:regular r:id="rId20"/>
      <p:bold r:id="rId21"/>
      <p:italic r:id="rId22"/>
      <p:boldItalic r:id="rId23"/>
    </p:embeddedFont>
    <p:embeddedFont>
      <p:font typeface="Proxima Nova"/>
      <p:regular r:id="rId24"/>
      <p:bold r:id="rId25"/>
      <p:italic r:id="rId26"/>
      <p:boldItalic r:id="rId27"/>
    </p:embeddedFont>
    <p:embeddedFont>
      <p:font typeface="Roboto Medium"/>
      <p:regular r:id="rId28"/>
      <p:bold r:id="rId29"/>
      <p:italic r:id="rId30"/>
      <p:boldItalic r:id="rId31"/>
    </p:embeddedFont>
    <p:embeddedFont>
      <p:font typeface="Roboto"/>
      <p:regular r:id="rId32"/>
      <p:bold r:id="rId33"/>
      <p:italic r:id="rId34"/>
      <p:boldItalic r:id="rId35"/>
    </p:embeddedFont>
    <p:embeddedFont>
      <p:font typeface="Amatic SC"/>
      <p:regular r:id="rId36"/>
      <p:bold r:id="rId37"/>
    </p:embeddedFont>
    <p:embeddedFont>
      <p:font typeface="Source Code Pr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SourceCodePro-italic.fntdata"/><Relationship Id="rId20" Type="http://schemas.openxmlformats.org/officeDocument/2006/relationships/font" Target="fonts/RobotoThin-regular.fntdata"/><Relationship Id="rId41" Type="http://schemas.openxmlformats.org/officeDocument/2006/relationships/font" Target="fonts/SourceCodePro-boldItalic.fntdata"/><Relationship Id="rId22" Type="http://schemas.openxmlformats.org/officeDocument/2006/relationships/font" Target="fonts/RobotoThin-italic.fntdata"/><Relationship Id="rId21" Type="http://schemas.openxmlformats.org/officeDocument/2006/relationships/font" Target="fonts/RobotoThin-bold.fntdata"/><Relationship Id="rId24" Type="http://schemas.openxmlformats.org/officeDocument/2006/relationships/font" Target="fonts/ProximaNova-regular.fntdata"/><Relationship Id="rId23" Type="http://schemas.openxmlformats.org/officeDocument/2006/relationships/font" Target="fonts/RobotoThin-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RobotoMedium-regular.fntdata"/><Relationship Id="rId27"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edium-boldItalic.fntdata"/><Relationship Id="rId30" Type="http://schemas.openxmlformats.org/officeDocument/2006/relationships/font" Target="fonts/RobotoMedium-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AmaticSC-bold.fntdata"/><Relationship Id="rId14" Type="http://schemas.openxmlformats.org/officeDocument/2006/relationships/slide" Target="slides/slide9.xml"/><Relationship Id="rId36" Type="http://schemas.openxmlformats.org/officeDocument/2006/relationships/font" Target="fonts/AmaticSC-regular.fntdata"/><Relationship Id="rId17" Type="http://schemas.openxmlformats.org/officeDocument/2006/relationships/slide" Target="slides/slide12.xml"/><Relationship Id="rId39" Type="http://schemas.openxmlformats.org/officeDocument/2006/relationships/font" Target="fonts/SourceCodePro-bold.fntdata"/><Relationship Id="rId16" Type="http://schemas.openxmlformats.org/officeDocument/2006/relationships/slide" Target="slides/slide11.xml"/><Relationship Id="rId38" Type="http://schemas.openxmlformats.org/officeDocument/2006/relationships/font" Target="fonts/SourceCodePr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210bca6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210bca6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4fd47b3b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4fd47b3b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output of that diagram would look like. This orange line here is the actual demand that we put into our model. This blue line is a modified demand and the reason it’s a discrete step function is to limit system </a:t>
            </a:r>
            <a:r>
              <a:rPr lang="en"/>
              <a:t>fluctuations. If the system tried to perfectly follow the demand, it’d run into issues like under production and would cause more issues in the hydrogen production side of plant operations which needs a steadier flow of heat.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35aa8df8f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5aa8df8f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Capital cost, cost of capital/financial structure, interest during construction, commodity material costs, etc.? – Fuel cost; Resource availability and quality; Site issues; etc.? – Capacity factor realized, etc.? – Transmission; interconnection costs; integration costs? – Operations? • Dispatchable? Ramp rates? • Reserves? – Other costs? • Water consumption? • Environmental impacts—land, water, atmosphere, climate, biosphere? • Etc.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35aa8df8f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5aa8df8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5aa8df8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aa8df8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Hydrogen fuel prices range from $12.85 to more than $16 per kilogram (kg), but the most common price is $13.99 per kg (equivalent on a price per energy basis to $5.60 per gallon of gasoline)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211422c8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211422c8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4fd47b3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fd47b3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currently available solutions, the main contenders are fossil fuels, nuclear, and renewables.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About two thirds of our energy comes from fossil fuels. Fossil fuels are extremely cheap and produce a steady amount of energy that can be ramped up when needed. Obviously, the downsides of fossil fuels stem from its production of GHG and that fuel retrieval methods are usually detrimental to the environment they are taken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a similar vein, nuclear energy produces a large amount steady amount of energy without producing GHG. On the flipside, they have high base prices due to the stringent regulations which is makes them unattractive to construct and they are unable to change their power output economically so they end up losing a lot of revenue at low demand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Renewables produce clean energy and they have low operational costs because their fuel is technically infinite. The downsides are that it they are still expensive compared to other energy sources and that their production times and amount depend heavily on weather conditions. This negatively affects grid stability since the energy source isn’t reliable.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4fd47b3b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4fd47b3b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10e41970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0e41970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a:t>
            </a:r>
            <a:endParaRPr/>
          </a:p>
          <a:p>
            <a:pPr indent="0" lvl="0" marL="0" rtl="0" algn="l">
              <a:spcBef>
                <a:spcPts val="0"/>
              </a:spcBef>
              <a:spcAft>
                <a:spcPts val="0"/>
              </a:spcAft>
              <a:buNone/>
            </a:pPr>
            <a:r>
              <a:rPr lang="en"/>
              <a:t>The idea of how this works is very simple. We have a set amount of thermal energy available and we can allot this thermal energy to electricity production or hydrogen production depending on the electricity demand. So we can split this thermal energy is as such in times of of high electricity demand, moderate demand, and low demand.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60c305c35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60c305c35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a:t>
            </a:r>
            <a:endParaRPr/>
          </a:p>
          <a:p>
            <a:pPr indent="-298450" lvl="0" marL="457200" rtl="0" algn="l">
              <a:spcBef>
                <a:spcPts val="0"/>
              </a:spcBef>
              <a:spcAft>
                <a:spcPts val="0"/>
              </a:spcAft>
              <a:buSzPts val="1100"/>
              <a:buChar char="-"/>
            </a:pPr>
            <a:r>
              <a:rPr lang="en"/>
              <a:t>Briefly</a:t>
            </a:r>
            <a:r>
              <a:rPr lang="en"/>
              <a:t> mention why Gen IV reactor compared to other generations</a:t>
            </a:r>
            <a:endParaRPr/>
          </a:p>
          <a:p>
            <a:pPr indent="-298450" lvl="0" marL="457200" rtl="0" algn="l">
              <a:spcBef>
                <a:spcPts val="0"/>
              </a:spcBef>
              <a:spcAft>
                <a:spcPts val="0"/>
              </a:spcAft>
              <a:buSzPts val="1100"/>
              <a:buChar char="-"/>
            </a:pPr>
            <a:r>
              <a:rPr lang="en"/>
              <a:t>Compare different Gen IV reactors (specifically other reactors that were mentioned in HES papers) </a:t>
            </a:r>
            <a:endParaRPr/>
          </a:p>
          <a:p>
            <a:pPr indent="-298450" lvl="0" marL="457200" rtl="0" algn="l">
              <a:spcBef>
                <a:spcPts val="0"/>
              </a:spcBef>
              <a:spcAft>
                <a:spcPts val="0"/>
              </a:spcAft>
              <a:buSzPts val="1100"/>
              <a:buChar char="-"/>
            </a:pPr>
            <a:r>
              <a:rPr lang="en"/>
              <a:t>Compare each and talk about why MSR was the best choice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60c305c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0c305c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a:t>
            </a:r>
            <a:endParaRPr/>
          </a:p>
          <a:p>
            <a:pPr indent="-298450" lvl="0" marL="457200" rtl="0" algn="l">
              <a:spcBef>
                <a:spcPts val="0"/>
              </a:spcBef>
              <a:spcAft>
                <a:spcPts val="0"/>
              </a:spcAft>
              <a:buSzPts val="1100"/>
              <a:buChar char="-"/>
            </a:pPr>
            <a:r>
              <a:rPr lang="en"/>
              <a:t>Mention the uses of each and why both the </a:t>
            </a:r>
            <a:r>
              <a:rPr lang="en"/>
              <a:t>Desalination</a:t>
            </a:r>
            <a:r>
              <a:rPr lang="en"/>
              <a:t> and Methanol plant were ruled out</a:t>
            </a:r>
            <a:endParaRPr/>
          </a:p>
          <a:p>
            <a:pPr indent="-298450" lvl="0" marL="457200" rtl="0" algn="l">
              <a:spcBef>
                <a:spcPts val="0"/>
              </a:spcBef>
              <a:spcAft>
                <a:spcPts val="0"/>
              </a:spcAft>
              <a:buSzPts val="1100"/>
              <a:buChar char="-"/>
            </a:pPr>
            <a:r>
              <a:rPr lang="en"/>
              <a:t>Finish with why Hydrogen was the most “liked” choice for the system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4fd47b3b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4fd47b3b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4fd47b3b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fd47b3b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this all works is that we plug an electricity demand, either artificially created or based off of real data, into our model. This model then spits out what our energy and hydrogen production looks like as a function of time and from this data we can determine the economic benefit of this interconnection. Now the model’s characteristics are drawn from all sorts of different sources that make the system behavior more accurate.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4fd47b3b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fd47b3b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simulink to characterize how our system shifts with changing demands and for those of you who don’t know, simulink is a modeling software primarily used for time dependent dynamic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this is glance into the energy production side of our simulink model. While I wont cover what every block in this diagram does, I will briefly cover where different component and system characteristics that I talked about earlier start to come into play. Now this here is where we put in the energy demand that our system is trying to more or less mimic. This section here is the time delay in the system caused by the movement of our valves. And this here is the delay caused by the system reaching a flow equilibrium.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6" name="Shape 56"/>
        <p:cNvGrpSpPr/>
        <p:nvPr/>
      </p:nvGrpSpPr>
      <p:grpSpPr>
        <a:xfrm>
          <a:off x="0" y="0"/>
          <a:ext cx="0" cy="0"/>
          <a:chOff x="0" y="0"/>
          <a:chExt cx="0" cy="0"/>
        </a:xfrm>
      </p:grpSpPr>
      <p:cxnSp>
        <p:nvCxnSpPr>
          <p:cNvPr id="57" name="Google Shape;57;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8" name="Google Shape;58;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9" name="Google Shape;59;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1" name="Shape 61"/>
        <p:cNvGrpSpPr/>
        <p:nvPr/>
      </p:nvGrpSpPr>
      <p:grpSpPr>
        <a:xfrm>
          <a:off x="0" y="0"/>
          <a:ext cx="0" cy="0"/>
          <a:chOff x="0" y="0"/>
          <a:chExt cx="0" cy="0"/>
        </a:xfrm>
      </p:grpSpPr>
      <p:cxnSp>
        <p:nvCxnSpPr>
          <p:cNvPr id="62" name="Google Shape;62;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3" name="Google Shape;63;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sp>
        <p:nvSpPr>
          <p:cNvPr id="79" name="Google Shape;79;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2" name="Shape 82"/>
        <p:cNvGrpSpPr/>
        <p:nvPr/>
      </p:nvGrpSpPr>
      <p:grpSpPr>
        <a:xfrm>
          <a:off x="0" y="0"/>
          <a:ext cx="0" cy="0"/>
          <a:chOff x="0" y="0"/>
          <a:chExt cx="0" cy="0"/>
        </a:xfrm>
      </p:grpSpPr>
      <p:sp>
        <p:nvSpPr>
          <p:cNvPr id="83" name="Google Shape;83;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 name="Google Shape;8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8" name="Google Shape;88;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 name="Google Shape;89;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1" name="Google Shape;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2" name="Shape 92"/>
        <p:cNvGrpSpPr/>
        <p:nvPr/>
      </p:nvGrpSpPr>
      <p:grpSpPr>
        <a:xfrm>
          <a:off x="0" y="0"/>
          <a:ext cx="0" cy="0"/>
          <a:chOff x="0" y="0"/>
          <a:chExt cx="0" cy="0"/>
        </a:xfrm>
      </p:grpSpPr>
      <p:sp>
        <p:nvSpPr>
          <p:cNvPr id="93" name="Google Shape;93;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4" name="Google Shape;9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5" name="Shape 95"/>
        <p:cNvGrpSpPr/>
        <p:nvPr/>
      </p:nvGrpSpPr>
      <p:grpSpPr>
        <a:xfrm>
          <a:off x="0" y="0"/>
          <a:ext cx="0" cy="0"/>
          <a:chOff x="0" y="0"/>
          <a:chExt cx="0" cy="0"/>
        </a:xfrm>
      </p:grpSpPr>
      <p:sp>
        <p:nvSpPr>
          <p:cNvPr id="96" name="Google Shape;96;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8" name="Google Shape;98;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4" name="Google Shape;5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2.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25"/>
          <p:cNvPicPr preferRelativeResize="0"/>
          <p:nvPr/>
        </p:nvPicPr>
        <p:blipFill>
          <a:blip r:embed="rId3">
            <a:alphaModFix/>
          </a:blip>
          <a:stretch>
            <a:fillRect/>
          </a:stretch>
        </p:blipFill>
        <p:spPr>
          <a:xfrm>
            <a:off x="0" y="0"/>
            <a:ext cx="9144000" cy="3687799"/>
          </a:xfrm>
          <a:prstGeom prst="rect">
            <a:avLst/>
          </a:prstGeom>
          <a:noFill/>
          <a:ln>
            <a:noFill/>
          </a:ln>
        </p:spPr>
      </p:pic>
      <p:sp>
        <p:nvSpPr>
          <p:cNvPr id="107" name="Google Shape;107;p25"/>
          <p:cNvSpPr/>
          <p:nvPr/>
        </p:nvSpPr>
        <p:spPr>
          <a:xfrm>
            <a:off x="-12125" y="3724175"/>
            <a:ext cx="9144000" cy="1419300"/>
          </a:xfrm>
          <a:prstGeom prst="rect">
            <a:avLst/>
          </a:prstGeom>
          <a:gradFill>
            <a:gsLst>
              <a:gs pos="0">
                <a:srgbClr val="8C8C8C"/>
              </a:gs>
              <a:gs pos="100000">
                <a:srgbClr val="404040"/>
              </a:gs>
            </a:gsLst>
            <a:lin ang="5400012" scaled="0"/>
          </a:gradFill>
          <a:ln cap="flat" cmpd="sng" w="9525">
            <a:solidFill>
              <a:schemeClr val="dk2"/>
            </a:solidFill>
            <a:prstDash val="solid"/>
            <a:round/>
            <a:headEnd len="sm" w="sm" type="none"/>
            <a:tailEnd len="sm" w="sm" type="none"/>
          </a:ln>
          <a:effectLst>
            <a:outerShdw blurRad="242888" rotWithShape="0" algn="bl" dir="11100000" dist="28575">
              <a:srgbClr val="000000">
                <a:alpha val="46000"/>
              </a:srgbClr>
            </a:outerShdw>
            <a:reflection blurRad="0" dir="5400000" dist="38100" endA="0" endPos="30000" fadeDir="5400012" kx="0" rotWithShape="0" algn="bl" stA="7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5"/>
          <p:cNvSpPr/>
          <p:nvPr/>
        </p:nvSpPr>
        <p:spPr>
          <a:xfrm>
            <a:off x="464025" y="3809075"/>
            <a:ext cx="8191676" cy="5702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9CB9C"/>
                </a:solidFill>
                <a:latin typeface="Arial"/>
              </a:rPr>
              <a:t>Integrating Nuclear and Renewable Energy Sources</a:t>
            </a:r>
          </a:p>
        </p:txBody>
      </p:sp>
      <p:sp>
        <p:nvSpPr>
          <p:cNvPr id="109" name="Google Shape;109;p25"/>
          <p:cNvSpPr/>
          <p:nvPr/>
        </p:nvSpPr>
        <p:spPr>
          <a:xfrm>
            <a:off x="776375" y="4682525"/>
            <a:ext cx="7533295" cy="2620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9CB9C"/>
                </a:solidFill>
                <a:latin typeface="Arial"/>
              </a:rPr>
              <a:t>Joseph Lee      Adria Peterkin      Pedro Vicente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Simulink Graph</a:t>
            </a:r>
            <a:endParaRPr/>
          </a:p>
        </p:txBody>
      </p:sp>
      <p:pic>
        <p:nvPicPr>
          <p:cNvPr id="257" name="Google Shape;257;p34"/>
          <p:cNvPicPr preferRelativeResize="0"/>
          <p:nvPr/>
        </p:nvPicPr>
        <p:blipFill>
          <a:blip r:embed="rId3">
            <a:alphaModFix/>
          </a:blip>
          <a:stretch>
            <a:fillRect/>
          </a:stretch>
        </p:blipFill>
        <p:spPr>
          <a:xfrm>
            <a:off x="676775" y="955725"/>
            <a:ext cx="8155526" cy="3744850"/>
          </a:xfrm>
          <a:prstGeom prst="rect">
            <a:avLst/>
          </a:prstGeom>
          <a:noFill/>
          <a:ln>
            <a:noFill/>
          </a:ln>
        </p:spPr>
      </p:pic>
      <p:sp>
        <p:nvSpPr>
          <p:cNvPr id="258" name="Google Shape;258;p34"/>
          <p:cNvSpPr txBox="1"/>
          <p:nvPr/>
        </p:nvSpPr>
        <p:spPr>
          <a:xfrm>
            <a:off x="3440275" y="4700575"/>
            <a:ext cx="32373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Time (seconds)</a:t>
            </a:r>
            <a:endParaRPr b="1" sz="2000">
              <a:latin typeface="Times New Roman"/>
              <a:ea typeface="Times New Roman"/>
              <a:cs typeface="Times New Roman"/>
              <a:sym typeface="Times New Roman"/>
            </a:endParaRPr>
          </a:p>
        </p:txBody>
      </p:sp>
      <p:sp>
        <p:nvSpPr>
          <p:cNvPr id="259" name="Google Shape;259;p34"/>
          <p:cNvSpPr txBox="1"/>
          <p:nvPr/>
        </p:nvSpPr>
        <p:spPr>
          <a:xfrm rot="-5400000">
            <a:off x="-1362175" y="2587250"/>
            <a:ext cx="32373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Electricity (MW)</a:t>
            </a:r>
            <a:endParaRPr b="1" sz="2000">
              <a:latin typeface="Times New Roman"/>
              <a:ea typeface="Times New Roman"/>
              <a:cs typeface="Times New Roman"/>
              <a:sym typeface="Times New Roman"/>
            </a:endParaRPr>
          </a:p>
        </p:txBody>
      </p:sp>
      <p:sp>
        <p:nvSpPr>
          <p:cNvPr id="260" name="Google Shape;260;p34"/>
          <p:cNvSpPr/>
          <p:nvPr/>
        </p:nvSpPr>
        <p:spPr>
          <a:xfrm>
            <a:off x="-1477650" y="5673425"/>
            <a:ext cx="9971175" cy="2887600"/>
          </a:xfrm>
          <a:custGeom>
            <a:rect b="b" l="l" r="r" t="t"/>
            <a:pathLst>
              <a:path extrusionOk="0" h="115504" w="398847">
                <a:moveTo>
                  <a:pt x="1805" y="66776"/>
                </a:moveTo>
                <a:lnTo>
                  <a:pt x="48728" y="66776"/>
                </a:lnTo>
                <a:lnTo>
                  <a:pt x="48728" y="49631"/>
                </a:lnTo>
                <a:lnTo>
                  <a:pt x="115503" y="49631"/>
                </a:lnTo>
                <a:lnTo>
                  <a:pt x="115503" y="33839"/>
                </a:lnTo>
                <a:lnTo>
                  <a:pt x="184083" y="33839"/>
                </a:lnTo>
                <a:lnTo>
                  <a:pt x="184083" y="15792"/>
                </a:lnTo>
                <a:lnTo>
                  <a:pt x="258077" y="15792"/>
                </a:lnTo>
                <a:lnTo>
                  <a:pt x="258077" y="0"/>
                </a:lnTo>
                <a:lnTo>
                  <a:pt x="314927" y="0"/>
                </a:lnTo>
                <a:lnTo>
                  <a:pt x="398847" y="0"/>
                </a:lnTo>
                <a:lnTo>
                  <a:pt x="398847" y="115504"/>
                </a:lnTo>
                <a:lnTo>
                  <a:pt x="0" y="115504"/>
                </a:lnTo>
                <a:close/>
              </a:path>
            </a:pathLst>
          </a:custGeom>
          <a:noFill/>
          <a:ln cap="flat" cmpd="sng" w="76200">
            <a:solidFill>
              <a:srgbClr val="0000FF"/>
            </a:solidFill>
            <a:prstDash val="solid"/>
            <a:round/>
            <a:headEnd len="med" w="med" type="none"/>
            <a:tailEnd len="med" w="med" type="none"/>
          </a:ln>
        </p:spPr>
      </p:sp>
      <p:grpSp>
        <p:nvGrpSpPr>
          <p:cNvPr id="261" name="Google Shape;261;p34"/>
          <p:cNvGrpSpPr/>
          <p:nvPr/>
        </p:nvGrpSpPr>
        <p:grpSpPr>
          <a:xfrm>
            <a:off x="902375" y="2343900"/>
            <a:ext cx="7839300" cy="1691950"/>
            <a:chOff x="902375" y="2343900"/>
            <a:chExt cx="7839300" cy="1691950"/>
          </a:xfrm>
        </p:grpSpPr>
        <p:cxnSp>
          <p:nvCxnSpPr>
            <p:cNvPr id="262" name="Google Shape;262;p34"/>
            <p:cNvCxnSpPr/>
            <p:nvPr/>
          </p:nvCxnSpPr>
          <p:spPr>
            <a:xfrm>
              <a:off x="902375" y="4035850"/>
              <a:ext cx="1150500" cy="0"/>
            </a:xfrm>
            <a:prstGeom prst="straightConnector1">
              <a:avLst/>
            </a:prstGeom>
            <a:noFill/>
            <a:ln cap="flat" cmpd="sng" w="28575">
              <a:solidFill>
                <a:srgbClr val="0000FF"/>
              </a:solidFill>
              <a:prstDash val="solid"/>
              <a:round/>
              <a:headEnd len="med" w="med" type="none"/>
              <a:tailEnd len="med" w="med" type="none"/>
            </a:ln>
          </p:spPr>
        </p:cxnSp>
        <p:cxnSp>
          <p:nvCxnSpPr>
            <p:cNvPr id="263" name="Google Shape;263;p34"/>
            <p:cNvCxnSpPr/>
            <p:nvPr/>
          </p:nvCxnSpPr>
          <p:spPr>
            <a:xfrm>
              <a:off x="2052900" y="3607225"/>
              <a:ext cx="1692000" cy="0"/>
            </a:xfrm>
            <a:prstGeom prst="straightConnector1">
              <a:avLst/>
            </a:prstGeom>
            <a:noFill/>
            <a:ln cap="flat" cmpd="sng" w="28575">
              <a:solidFill>
                <a:srgbClr val="0000FF"/>
              </a:solidFill>
              <a:prstDash val="solid"/>
              <a:round/>
              <a:headEnd len="med" w="med" type="none"/>
              <a:tailEnd len="med" w="med" type="none"/>
            </a:ln>
          </p:spPr>
        </p:cxnSp>
        <p:cxnSp>
          <p:nvCxnSpPr>
            <p:cNvPr id="264" name="Google Shape;264;p34"/>
            <p:cNvCxnSpPr/>
            <p:nvPr/>
          </p:nvCxnSpPr>
          <p:spPr>
            <a:xfrm>
              <a:off x="3733550" y="3189875"/>
              <a:ext cx="1725900" cy="0"/>
            </a:xfrm>
            <a:prstGeom prst="straightConnector1">
              <a:avLst/>
            </a:prstGeom>
            <a:noFill/>
            <a:ln cap="flat" cmpd="sng" w="28575">
              <a:solidFill>
                <a:srgbClr val="0000FF"/>
              </a:solidFill>
              <a:prstDash val="solid"/>
              <a:round/>
              <a:headEnd len="med" w="med" type="none"/>
              <a:tailEnd len="med" w="med" type="none"/>
            </a:ln>
          </p:spPr>
        </p:cxnSp>
        <p:cxnSp>
          <p:nvCxnSpPr>
            <p:cNvPr id="265" name="Google Shape;265;p34"/>
            <p:cNvCxnSpPr/>
            <p:nvPr/>
          </p:nvCxnSpPr>
          <p:spPr>
            <a:xfrm>
              <a:off x="5459325" y="2761250"/>
              <a:ext cx="1861200" cy="0"/>
            </a:xfrm>
            <a:prstGeom prst="straightConnector1">
              <a:avLst/>
            </a:prstGeom>
            <a:noFill/>
            <a:ln cap="flat" cmpd="sng" w="28575">
              <a:solidFill>
                <a:srgbClr val="0000FF"/>
              </a:solidFill>
              <a:prstDash val="solid"/>
              <a:round/>
              <a:headEnd len="med" w="med" type="none"/>
              <a:tailEnd len="med" w="med" type="none"/>
            </a:ln>
          </p:spPr>
        </p:cxnSp>
        <p:cxnSp>
          <p:nvCxnSpPr>
            <p:cNvPr id="266" name="Google Shape;266;p34"/>
            <p:cNvCxnSpPr/>
            <p:nvPr/>
          </p:nvCxnSpPr>
          <p:spPr>
            <a:xfrm>
              <a:off x="7309175" y="2343900"/>
              <a:ext cx="1432500" cy="0"/>
            </a:xfrm>
            <a:prstGeom prst="straightConnector1">
              <a:avLst/>
            </a:prstGeom>
            <a:noFill/>
            <a:ln cap="flat" cmpd="sng" w="28575">
              <a:solidFill>
                <a:srgbClr val="0000FF"/>
              </a:solidFill>
              <a:prstDash val="solid"/>
              <a:round/>
              <a:headEnd len="med" w="med" type="none"/>
              <a:tailEnd len="med" w="med" type="none"/>
            </a:ln>
          </p:spPr>
        </p:cxnSp>
        <p:cxnSp>
          <p:nvCxnSpPr>
            <p:cNvPr id="267" name="Google Shape;267;p34"/>
            <p:cNvCxnSpPr/>
            <p:nvPr/>
          </p:nvCxnSpPr>
          <p:spPr>
            <a:xfrm>
              <a:off x="2064175" y="3607225"/>
              <a:ext cx="0" cy="417300"/>
            </a:xfrm>
            <a:prstGeom prst="straightConnector1">
              <a:avLst/>
            </a:prstGeom>
            <a:noFill/>
            <a:ln cap="flat" cmpd="sng" w="28575">
              <a:solidFill>
                <a:srgbClr val="0000FF"/>
              </a:solidFill>
              <a:prstDash val="solid"/>
              <a:round/>
              <a:headEnd len="med" w="med" type="none"/>
              <a:tailEnd len="med" w="med" type="none"/>
            </a:ln>
          </p:spPr>
        </p:cxnSp>
        <p:cxnSp>
          <p:nvCxnSpPr>
            <p:cNvPr id="268" name="Google Shape;268;p34"/>
            <p:cNvCxnSpPr/>
            <p:nvPr/>
          </p:nvCxnSpPr>
          <p:spPr>
            <a:xfrm>
              <a:off x="3744825" y="3189875"/>
              <a:ext cx="0" cy="428700"/>
            </a:xfrm>
            <a:prstGeom prst="straightConnector1">
              <a:avLst/>
            </a:prstGeom>
            <a:noFill/>
            <a:ln cap="flat" cmpd="sng" w="28575">
              <a:solidFill>
                <a:srgbClr val="0000FF"/>
              </a:solidFill>
              <a:prstDash val="solid"/>
              <a:round/>
              <a:headEnd len="med" w="med" type="none"/>
              <a:tailEnd len="med" w="med" type="none"/>
            </a:ln>
          </p:spPr>
        </p:cxnSp>
        <p:cxnSp>
          <p:nvCxnSpPr>
            <p:cNvPr id="269" name="Google Shape;269;p34"/>
            <p:cNvCxnSpPr/>
            <p:nvPr/>
          </p:nvCxnSpPr>
          <p:spPr>
            <a:xfrm>
              <a:off x="5459325" y="2761250"/>
              <a:ext cx="0" cy="428700"/>
            </a:xfrm>
            <a:prstGeom prst="straightConnector1">
              <a:avLst/>
            </a:prstGeom>
            <a:noFill/>
            <a:ln cap="flat" cmpd="sng" w="28575">
              <a:solidFill>
                <a:srgbClr val="0000FF"/>
              </a:solidFill>
              <a:prstDash val="solid"/>
              <a:round/>
              <a:headEnd len="med" w="med" type="none"/>
              <a:tailEnd len="med" w="med" type="none"/>
            </a:ln>
          </p:spPr>
        </p:cxnSp>
        <p:cxnSp>
          <p:nvCxnSpPr>
            <p:cNvPr id="270" name="Google Shape;270;p34"/>
            <p:cNvCxnSpPr/>
            <p:nvPr/>
          </p:nvCxnSpPr>
          <p:spPr>
            <a:xfrm>
              <a:off x="7309175" y="2355175"/>
              <a:ext cx="0" cy="406200"/>
            </a:xfrm>
            <a:prstGeom prst="straightConnector1">
              <a:avLst/>
            </a:prstGeom>
            <a:noFill/>
            <a:ln cap="flat" cmpd="sng" w="28575">
              <a:solidFill>
                <a:srgbClr val="0000FF"/>
              </a:solidFill>
              <a:prstDash val="solid"/>
              <a:round/>
              <a:headEnd len="med" w="med" type="none"/>
              <a:tailEnd len="med" w="med" type="none"/>
            </a:ln>
          </p:spPr>
        </p:cxnSp>
      </p:grpSp>
      <p:sp>
        <p:nvSpPr>
          <p:cNvPr id="271" name="Google Shape;271;p34"/>
          <p:cNvSpPr/>
          <p:nvPr/>
        </p:nvSpPr>
        <p:spPr>
          <a:xfrm>
            <a:off x="902363" y="2453075"/>
            <a:ext cx="7839325" cy="1861125"/>
          </a:xfrm>
          <a:custGeom>
            <a:rect b="b" l="l" r="r" t="t"/>
            <a:pathLst>
              <a:path extrusionOk="0" h="74445" w="313573">
                <a:moveTo>
                  <a:pt x="0" y="74445"/>
                </a:moveTo>
                <a:cubicBezTo>
                  <a:pt x="27372" y="67602"/>
                  <a:pt x="111969" y="45796"/>
                  <a:pt x="164231" y="33388"/>
                </a:cubicBezTo>
                <a:cubicBezTo>
                  <a:pt x="216493" y="20981"/>
                  <a:pt x="288683" y="5565"/>
                  <a:pt x="313573" y="0"/>
                </a:cubicBezTo>
              </a:path>
            </a:pathLst>
          </a:custGeom>
          <a:noFill/>
          <a:ln cap="flat" cmpd="sng" w="28575">
            <a:solidFill>
              <a:srgbClr val="FF9900"/>
            </a:solidFill>
            <a:prstDash val="solid"/>
            <a:round/>
            <a:headEnd len="med" w="med" type="none"/>
            <a:tailEnd len="med" w="med" type="none"/>
          </a:ln>
        </p:spPr>
      </p:sp>
      <p:sp>
        <p:nvSpPr>
          <p:cNvPr id="272" name="Google Shape;272;p34"/>
          <p:cNvSpPr/>
          <p:nvPr/>
        </p:nvSpPr>
        <p:spPr>
          <a:xfrm>
            <a:off x="1985200" y="2402675"/>
            <a:ext cx="6722650" cy="2063777"/>
          </a:xfrm>
          <a:custGeom>
            <a:rect b="b" l="l" r="r" t="t"/>
            <a:pathLst>
              <a:path extrusionOk="0" h="82642" w="268906">
                <a:moveTo>
                  <a:pt x="0" y="82116"/>
                </a:moveTo>
                <a:cubicBezTo>
                  <a:pt x="752" y="81815"/>
                  <a:pt x="-752" y="84221"/>
                  <a:pt x="4512" y="80311"/>
                </a:cubicBezTo>
                <a:cubicBezTo>
                  <a:pt x="9776" y="76401"/>
                  <a:pt x="20679" y="63617"/>
                  <a:pt x="31583" y="58654"/>
                </a:cubicBezTo>
                <a:cubicBezTo>
                  <a:pt x="42487" y="53691"/>
                  <a:pt x="60384" y="53616"/>
                  <a:pt x="69934" y="50533"/>
                </a:cubicBezTo>
                <a:cubicBezTo>
                  <a:pt x="79484" y="47450"/>
                  <a:pt x="82192" y="42637"/>
                  <a:pt x="88884" y="40155"/>
                </a:cubicBezTo>
                <a:cubicBezTo>
                  <a:pt x="95577" y="37674"/>
                  <a:pt x="101893" y="36772"/>
                  <a:pt x="110089" y="35644"/>
                </a:cubicBezTo>
                <a:cubicBezTo>
                  <a:pt x="118286" y="34516"/>
                  <a:pt x="129641" y="35644"/>
                  <a:pt x="138063" y="33388"/>
                </a:cubicBezTo>
                <a:cubicBezTo>
                  <a:pt x="146485" y="31132"/>
                  <a:pt x="150546" y="24890"/>
                  <a:pt x="160622" y="22108"/>
                </a:cubicBezTo>
                <a:cubicBezTo>
                  <a:pt x="170698" y="19326"/>
                  <a:pt x="189798" y="17672"/>
                  <a:pt x="198521" y="16694"/>
                </a:cubicBezTo>
                <a:cubicBezTo>
                  <a:pt x="207244" y="15717"/>
                  <a:pt x="209801" y="16920"/>
                  <a:pt x="212959" y="16243"/>
                </a:cubicBezTo>
                <a:cubicBezTo>
                  <a:pt x="216117" y="15566"/>
                  <a:pt x="213636" y="14438"/>
                  <a:pt x="217471" y="12633"/>
                </a:cubicBezTo>
                <a:cubicBezTo>
                  <a:pt x="221306" y="10828"/>
                  <a:pt x="227398" y="7520"/>
                  <a:pt x="235970" y="5414"/>
                </a:cubicBezTo>
                <a:cubicBezTo>
                  <a:pt x="244543" y="3309"/>
                  <a:pt x="263417" y="902"/>
                  <a:pt x="268906" y="0"/>
                </a:cubicBezTo>
              </a:path>
            </a:pathLst>
          </a:custGeom>
          <a:noFill/>
          <a:ln cap="flat" cmpd="sng" w="28575">
            <a:solidFill>
              <a:srgbClr val="FFFF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 Benefits - Levelized cost of Electricity</a:t>
            </a:r>
            <a:endParaRPr/>
          </a:p>
        </p:txBody>
      </p:sp>
      <p:pic>
        <p:nvPicPr>
          <p:cNvPr id="278" name="Google Shape;278;p35"/>
          <p:cNvPicPr preferRelativeResize="0"/>
          <p:nvPr/>
        </p:nvPicPr>
        <p:blipFill>
          <a:blip r:embed="rId3">
            <a:alphaModFix/>
          </a:blip>
          <a:stretch>
            <a:fillRect/>
          </a:stretch>
        </p:blipFill>
        <p:spPr>
          <a:xfrm>
            <a:off x="1225026" y="964750"/>
            <a:ext cx="6693939" cy="4049650"/>
          </a:xfrm>
          <a:prstGeom prst="rect">
            <a:avLst/>
          </a:prstGeom>
          <a:noFill/>
          <a:ln>
            <a:noFill/>
          </a:ln>
        </p:spPr>
      </p:pic>
      <p:pic>
        <p:nvPicPr>
          <p:cNvPr id="279" name="Google Shape;279;p35"/>
          <p:cNvPicPr preferRelativeResize="0"/>
          <p:nvPr/>
        </p:nvPicPr>
        <p:blipFill rotWithShape="1">
          <a:blip r:embed="rId4">
            <a:alphaModFix/>
          </a:blip>
          <a:srcRect b="25584" l="5848" r="34289" t="0"/>
          <a:stretch/>
        </p:blipFill>
        <p:spPr>
          <a:xfrm>
            <a:off x="2387500" y="2214838"/>
            <a:ext cx="4368999" cy="71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9"/>
                                        </p:tgtEl>
                                      </p:cBhvr>
                                    </p:animEffect>
                                    <p:set>
                                      <p:cBhvr>
                                        <p:cTn dur="1" fill="hold">
                                          <p:stCondLst>
                                            <p:cond delay="1000"/>
                                          </p:stCondLst>
                                        </p:cTn>
                                        <p:tgtEl>
                                          <p:spTgt spid="2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 Benefits - Comparing LCOE</a:t>
            </a:r>
            <a:endParaRPr/>
          </a:p>
        </p:txBody>
      </p:sp>
      <p:sp>
        <p:nvSpPr>
          <p:cNvPr id="285" name="Google Shape;285;p3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6" name="Google Shape;286;p36"/>
          <p:cNvPicPr preferRelativeResize="0"/>
          <p:nvPr/>
        </p:nvPicPr>
        <p:blipFill>
          <a:blip r:embed="rId3">
            <a:alphaModFix/>
          </a:blip>
          <a:stretch>
            <a:fillRect/>
          </a:stretch>
        </p:blipFill>
        <p:spPr>
          <a:xfrm>
            <a:off x="1166113" y="1093850"/>
            <a:ext cx="6811782" cy="4004175"/>
          </a:xfrm>
          <a:prstGeom prst="rect">
            <a:avLst/>
          </a:prstGeom>
          <a:noFill/>
          <a:ln>
            <a:noFill/>
          </a:ln>
        </p:spPr>
      </p:pic>
      <p:pic>
        <p:nvPicPr>
          <p:cNvPr id="287" name="Google Shape;287;p36"/>
          <p:cNvPicPr preferRelativeResize="0"/>
          <p:nvPr/>
        </p:nvPicPr>
        <p:blipFill rotWithShape="1">
          <a:blip r:embed="rId3">
            <a:alphaModFix/>
          </a:blip>
          <a:srcRect b="36196" l="0" r="0" t="59091"/>
          <a:stretch/>
        </p:blipFill>
        <p:spPr>
          <a:xfrm>
            <a:off x="1166113" y="3493250"/>
            <a:ext cx="6811777" cy="188676"/>
          </a:xfrm>
          <a:prstGeom prst="rect">
            <a:avLst/>
          </a:prstGeom>
          <a:noFill/>
          <a:ln>
            <a:noFill/>
          </a:ln>
        </p:spPr>
      </p:pic>
      <p:pic>
        <p:nvPicPr>
          <p:cNvPr id="288" name="Google Shape;288;p36"/>
          <p:cNvPicPr preferRelativeResize="0"/>
          <p:nvPr/>
        </p:nvPicPr>
        <p:blipFill rotWithShape="1">
          <a:blip r:embed="rId3">
            <a:alphaModFix/>
          </a:blip>
          <a:srcRect b="49588" l="0" r="0" t="45699"/>
          <a:stretch/>
        </p:blipFill>
        <p:spPr>
          <a:xfrm>
            <a:off x="1166125" y="2917300"/>
            <a:ext cx="6811777" cy="188676"/>
          </a:xfrm>
          <a:prstGeom prst="rect">
            <a:avLst/>
          </a:prstGeom>
          <a:noFill/>
          <a:ln>
            <a:noFill/>
          </a:ln>
        </p:spPr>
      </p:pic>
      <p:pic>
        <p:nvPicPr>
          <p:cNvPr id="289" name="Google Shape;289;p36"/>
          <p:cNvPicPr preferRelativeResize="0"/>
          <p:nvPr/>
        </p:nvPicPr>
        <p:blipFill rotWithShape="1">
          <a:blip r:embed="rId3">
            <a:alphaModFix/>
          </a:blip>
          <a:srcRect b="79996" l="0" r="0" t="0"/>
          <a:stretch/>
        </p:blipFill>
        <p:spPr>
          <a:xfrm>
            <a:off x="1166125" y="1093850"/>
            <a:ext cx="6811777" cy="80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6"/>
                                        </p:tgtEl>
                                      </p:cBhvr>
                                    </p:animEffect>
                                    <p:set>
                                      <p:cBhvr>
                                        <p:cTn dur="1" fill="hold">
                                          <p:stCondLst>
                                            <p:cond delay="1000"/>
                                          </p:stCondLst>
                                        </p:cTn>
                                        <p:tgtEl>
                                          <p:spTgt spid="2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 Benefits - Hydrogen Production</a:t>
            </a:r>
            <a:endParaRPr/>
          </a:p>
        </p:txBody>
      </p:sp>
      <p:sp>
        <p:nvSpPr>
          <p:cNvPr id="295" name="Google Shape;295;p3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6" name="Google Shape;296;p37"/>
          <p:cNvPicPr preferRelativeResize="0"/>
          <p:nvPr/>
        </p:nvPicPr>
        <p:blipFill>
          <a:blip r:embed="rId3">
            <a:alphaModFix/>
          </a:blip>
          <a:stretch>
            <a:fillRect/>
          </a:stretch>
        </p:blipFill>
        <p:spPr>
          <a:xfrm>
            <a:off x="3753375" y="1173775"/>
            <a:ext cx="5390626" cy="3851650"/>
          </a:xfrm>
          <a:prstGeom prst="rect">
            <a:avLst/>
          </a:prstGeom>
          <a:noFill/>
          <a:ln>
            <a:noFill/>
          </a:ln>
        </p:spPr>
      </p:pic>
      <p:pic>
        <p:nvPicPr>
          <p:cNvPr id="297" name="Google Shape;297;p37"/>
          <p:cNvPicPr preferRelativeResize="0"/>
          <p:nvPr/>
        </p:nvPicPr>
        <p:blipFill>
          <a:blip r:embed="rId4">
            <a:alphaModFix/>
          </a:blip>
          <a:stretch>
            <a:fillRect/>
          </a:stretch>
        </p:blipFill>
        <p:spPr>
          <a:xfrm>
            <a:off x="123050" y="1417350"/>
            <a:ext cx="3796401" cy="3098624"/>
          </a:xfrm>
          <a:prstGeom prst="rect">
            <a:avLst/>
          </a:prstGeom>
          <a:noFill/>
          <a:ln>
            <a:noFill/>
          </a:ln>
        </p:spPr>
      </p:pic>
      <p:pic>
        <p:nvPicPr>
          <p:cNvPr id="298" name="Google Shape;298;p37"/>
          <p:cNvPicPr preferRelativeResize="0"/>
          <p:nvPr/>
        </p:nvPicPr>
        <p:blipFill>
          <a:blip r:embed="rId5">
            <a:alphaModFix/>
          </a:blip>
          <a:stretch>
            <a:fillRect/>
          </a:stretch>
        </p:blipFill>
        <p:spPr>
          <a:xfrm>
            <a:off x="2085200" y="1033488"/>
            <a:ext cx="4692024" cy="4132225"/>
          </a:xfrm>
          <a:prstGeom prst="rect">
            <a:avLst/>
          </a:prstGeom>
          <a:noFill/>
          <a:ln>
            <a:noFill/>
          </a:ln>
        </p:spPr>
      </p:pic>
      <p:pic>
        <p:nvPicPr>
          <p:cNvPr id="299" name="Google Shape;299;p37"/>
          <p:cNvPicPr preferRelativeResize="0"/>
          <p:nvPr/>
        </p:nvPicPr>
        <p:blipFill rotWithShape="1">
          <a:blip r:embed="rId5">
            <a:alphaModFix/>
          </a:blip>
          <a:srcRect b="-4" l="0" r="0" t="55155"/>
          <a:stretch/>
        </p:blipFill>
        <p:spPr>
          <a:xfrm>
            <a:off x="2085200" y="2040043"/>
            <a:ext cx="4692024" cy="1853224"/>
          </a:xfrm>
          <a:prstGeom prst="rect">
            <a:avLst/>
          </a:prstGeom>
          <a:noFill/>
          <a:ln>
            <a:noFill/>
          </a:ln>
        </p:spPr>
      </p:pic>
      <p:pic>
        <p:nvPicPr>
          <p:cNvPr id="300" name="Google Shape;300;p37"/>
          <p:cNvPicPr preferRelativeResize="0"/>
          <p:nvPr/>
        </p:nvPicPr>
        <p:blipFill rotWithShape="1">
          <a:blip r:embed="rId5">
            <a:alphaModFix/>
          </a:blip>
          <a:srcRect b="44848" l="0" r="0" t="0"/>
          <a:stretch/>
        </p:blipFill>
        <p:spPr>
          <a:xfrm>
            <a:off x="2085200" y="1897344"/>
            <a:ext cx="4692024" cy="2279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7"/>
                                        </p:tgtEl>
                                      </p:cBhvr>
                                    </p:animEffect>
                                    <p:set>
                                      <p:cBhvr>
                                        <p:cTn dur="1" fill="hold">
                                          <p:stCondLst>
                                            <p:cond delay="1000"/>
                                          </p:stCondLst>
                                        </p:cTn>
                                        <p:tgtEl>
                                          <p:spTgt spid="2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96"/>
                                        </p:tgtEl>
                                      </p:cBhvr>
                                    </p:animEffect>
                                    <p:set>
                                      <p:cBhvr>
                                        <p:cTn dur="1" fill="hold">
                                          <p:stCondLst>
                                            <p:cond delay="1000"/>
                                          </p:stCondLst>
                                        </p:cTn>
                                        <p:tgtEl>
                                          <p:spTgt spid="2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8"/>
                                        </p:tgtEl>
                                      </p:cBhvr>
                                    </p:animEffect>
                                    <p:set>
                                      <p:cBhvr>
                                        <p:cTn dur="1" fill="hold">
                                          <p:stCondLst>
                                            <p:cond delay="1000"/>
                                          </p:stCondLst>
                                        </p:cTn>
                                        <p:tgtEl>
                                          <p:spTgt spid="29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0"/>
                                        </p:tgtEl>
                                      </p:cBhvr>
                                    </p:animEffect>
                                    <p:set>
                                      <p:cBhvr>
                                        <p:cTn dur="1" fill="hold">
                                          <p:stCondLst>
                                            <p:cond delay="1000"/>
                                          </p:stCondLst>
                                        </p:cTn>
                                        <p:tgtEl>
                                          <p:spTgt spid="3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Away Points</a:t>
            </a:r>
            <a:endParaRPr/>
          </a:p>
        </p:txBody>
      </p:sp>
      <p:sp>
        <p:nvSpPr>
          <p:cNvPr id="306" name="Google Shape;306;p3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current mode of Energy Production cannot support the grid nor the environment long term</a:t>
            </a:r>
            <a:endParaRPr/>
          </a:p>
          <a:p>
            <a:pPr indent="-342900" lvl="0" marL="457200" rtl="0" algn="l">
              <a:spcBef>
                <a:spcPts val="0"/>
              </a:spcBef>
              <a:spcAft>
                <a:spcPts val="0"/>
              </a:spcAft>
              <a:buSzPts val="1800"/>
              <a:buChar char="●"/>
            </a:pPr>
            <a:r>
              <a:rPr lang="en"/>
              <a:t>Hybrid Energy Systems are important for </a:t>
            </a:r>
            <a:r>
              <a:rPr lang="en"/>
              <a:t>achieving</a:t>
            </a:r>
            <a:r>
              <a:rPr lang="en"/>
              <a:t> a sustainable grid </a:t>
            </a:r>
            <a:endParaRPr/>
          </a:p>
          <a:p>
            <a:pPr indent="-342900" lvl="0" marL="457200" rtl="0" algn="l">
              <a:spcBef>
                <a:spcPts val="0"/>
              </a:spcBef>
              <a:spcAft>
                <a:spcPts val="0"/>
              </a:spcAft>
              <a:buSzPts val="1800"/>
              <a:buChar char="●"/>
            </a:pPr>
            <a:r>
              <a:rPr lang="en"/>
              <a:t>Coupling a secondary industry process to a nuclear power plant results in a higher overall energy efficiency and therefore better economics.</a:t>
            </a:r>
            <a:endParaRPr/>
          </a:p>
        </p:txBody>
      </p:sp>
      <p:pic>
        <p:nvPicPr>
          <p:cNvPr id="307" name="Google Shape;307;p38"/>
          <p:cNvPicPr preferRelativeResize="0"/>
          <p:nvPr/>
        </p:nvPicPr>
        <p:blipFill>
          <a:blip r:embed="rId3">
            <a:alphaModFix/>
          </a:blip>
          <a:stretch>
            <a:fillRect/>
          </a:stretch>
        </p:blipFill>
        <p:spPr>
          <a:xfrm>
            <a:off x="7133325" y="3239500"/>
            <a:ext cx="2010674" cy="184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6"/>
          <p:cNvSpPr txBox="1"/>
          <p:nvPr/>
        </p:nvSpPr>
        <p:spPr>
          <a:xfrm>
            <a:off x="499500" y="679325"/>
            <a:ext cx="4094100" cy="45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rPr b="1" lang="en">
                <a:solidFill>
                  <a:srgbClr val="666666"/>
                </a:solidFill>
              </a:rPr>
              <a:t>Fossil Fuels			       Nuclear</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914400" rtl="0" algn="l">
              <a:spcBef>
                <a:spcPts val="0"/>
              </a:spcBef>
              <a:spcAft>
                <a:spcPts val="0"/>
              </a:spcAft>
              <a:buNone/>
            </a:pPr>
            <a:r>
              <a:rPr b="1" lang="en">
                <a:solidFill>
                  <a:srgbClr val="666666"/>
                </a:solidFill>
              </a:rPr>
              <a:t>      Renewables</a:t>
            </a:r>
            <a:endParaRPr b="1">
              <a:solidFill>
                <a:srgbClr val="666666"/>
              </a:solidFill>
            </a:endParaRPr>
          </a:p>
        </p:txBody>
      </p:sp>
      <p:sp>
        <p:nvSpPr>
          <p:cNvPr id="115" name="Google Shape;115;p26"/>
          <p:cNvSpPr/>
          <p:nvPr/>
        </p:nvSpPr>
        <p:spPr>
          <a:xfrm>
            <a:off x="1013977" y="1562211"/>
            <a:ext cx="2688900" cy="2635800"/>
          </a:xfrm>
          <a:prstGeom prst="donut">
            <a:avLst>
              <a:gd fmla="val 5313" name="adj"/>
            </a:avLst>
          </a:prstGeom>
          <a:solidFill>
            <a:srgbClr val="6FA8DC">
              <a:alpha val="4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6"/>
          <p:cNvSpPr txBox="1"/>
          <p:nvPr>
            <p:ph idx="4294967295" type="title"/>
          </p:nvPr>
        </p:nvSpPr>
        <p:spPr>
          <a:xfrm>
            <a:off x="311700" y="216425"/>
            <a:ext cx="894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200">
                <a:latin typeface="Amatic SC"/>
                <a:ea typeface="Amatic SC"/>
                <a:cs typeface="Amatic SC"/>
                <a:sym typeface="Amatic SC"/>
              </a:rPr>
              <a:t>S</a:t>
            </a:r>
            <a:r>
              <a:rPr b="1" lang="en" sz="4200">
                <a:latin typeface="Amatic SC"/>
                <a:ea typeface="Amatic SC"/>
                <a:cs typeface="Amatic SC"/>
                <a:sym typeface="Amatic SC"/>
              </a:rPr>
              <a:t>hortcomings of power generation Methods</a:t>
            </a:r>
            <a:endParaRPr b="1" sz="4200">
              <a:latin typeface="Amatic SC"/>
              <a:ea typeface="Amatic SC"/>
              <a:cs typeface="Amatic SC"/>
              <a:sym typeface="Amatic SC"/>
            </a:endParaRPr>
          </a:p>
        </p:txBody>
      </p:sp>
      <p:grpSp>
        <p:nvGrpSpPr>
          <p:cNvPr id="117" name="Google Shape;117;p26"/>
          <p:cNvGrpSpPr/>
          <p:nvPr/>
        </p:nvGrpSpPr>
        <p:grpSpPr>
          <a:xfrm>
            <a:off x="1634224" y="3650530"/>
            <a:ext cx="1310240" cy="1240859"/>
            <a:chOff x="1710424" y="3574330"/>
            <a:chExt cx="1310240" cy="1240859"/>
          </a:xfrm>
        </p:grpSpPr>
        <p:pic>
          <p:nvPicPr>
            <p:cNvPr id="118" name="Google Shape;118;p26"/>
            <p:cNvPicPr preferRelativeResize="0"/>
            <p:nvPr/>
          </p:nvPicPr>
          <p:blipFill rotWithShape="1">
            <a:blip r:embed="rId3">
              <a:alphaModFix/>
            </a:blip>
            <a:srcRect b="0" l="51732" r="0" t="0"/>
            <a:stretch/>
          </p:blipFill>
          <p:spPr>
            <a:xfrm>
              <a:off x="2421717" y="3574330"/>
              <a:ext cx="598946" cy="1240859"/>
            </a:xfrm>
            <a:prstGeom prst="rect">
              <a:avLst/>
            </a:prstGeom>
            <a:noFill/>
            <a:ln>
              <a:noFill/>
            </a:ln>
          </p:spPr>
        </p:pic>
        <p:pic>
          <p:nvPicPr>
            <p:cNvPr id="119" name="Google Shape;119;p26"/>
            <p:cNvPicPr preferRelativeResize="0"/>
            <p:nvPr/>
          </p:nvPicPr>
          <p:blipFill rotWithShape="1">
            <a:blip r:embed="rId4">
              <a:alphaModFix/>
            </a:blip>
            <a:srcRect b="0" l="0" r="51732" t="0"/>
            <a:stretch/>
          </p:blipFill>
          <p:spPr>
            <a:xfrm>
              <a:off x="1710424" y="3574330"/>
              <a:ext cx="598947" cy="1240858"/>
            </a:xfrm>
            <a:prstGeom prst="rect">
              <a:avLst/>
            </a:prstGeom>
            <a:noFill/>
            <a:ln>
              <a:noFill/>
            </a:ln>
          </p:spPr>
        </p:pic>
      </p:grpSp>
      <p:pic>
        <p:nvPicPr>
          <p:cNvPr id="120" name="Google Shape;120;p26"/>
          <p:cNvPicPr preferRelativeResize="0"/>
          <p:nvPr/>
        </p:nvPicPr>
        <p:blipFill>
          <a:blip r:embed="rId5">
            <a:alphaModFix/>
          </a:blip>
          <a:stretch>
            <a:fillRect/>
          </a:stretch>
        </p:blipFill>
        <p:spPr>
          <a:xfrm>
            <a:off x="2969260" y="1519762"/>
            <a:ext cx="1240802" cy="1240798"/>
          </a:xfrm>
          <a:prstGeom prst="rect">
            <a:avLst/>
          </a:prstGeom>
          <a:noFill/>
          <a:ln>
            <a:noFill/>
          </a:ln>
        </p:spPr>
      </p:pic>
      <p:grpSp>
        <p:nvGrpSpPr>
          <p:cNvPr id="121" name="Google Shape;121;p26"/>
          <p:cNvGrpSpPr/>
          <p:nvPr/>
        </p:nvGrpSpPr>
        <p:grpSpPr>
          <a:xfrm>
            <a:off x="1359623" y="3162961"/>
            <a:ext cx="1857962" cy="1837223"/>
            <a:chOff x="1886575" y="1744800"/>
            <a:chExt cx="2719101" cy="2688751"/>
          </a:xfrm>
        </p:grpSpPr>
        <p:pic>
          <p:nvPicPr>
            <p:cNvPr id="122" name="Google Shape;122;p26"/>
            <p:cNvPicPr preferRelativeResize="0"/>
            <p:nvPr/>
          </p:nvPicPr>
          <p:blipFill rotWithShape="1">
            <a:blip r:embed="rId3">
              <a:alphaModFix/>
            </a:blip>
            <a:srcRect b="0" l="51732" r="0" t="0"/>
            <a:stretch/>
          </p:blipFill>
          <p:spPr>
            <a:xfrm>
              <a:off x="3307850" y="1744800"/>
              <a:ext cx="1297826" cy="2688751"/>
            </a:xfrm>
            <a:prstGeom prst="rect">
              <a:avLst/>
            </a:prstGeom>
            <a:noFill/>
            <a:ln>
              <a:noFill/>
            </a:ln>
          </p:spPr>
        </p:pic>
        <p:pic>
          <p:nvPicPr>
            <p:cNvPr id="123" name="Google Shape;123;p26"/>
            <p:cNvPicPr preferRelativeResize="0"/>
            <p:nvPr/>
          </p:nvPicPr>
          <p:blipFill rotWithShape="1">
            <a:blip r:embed="rId4">
              <a:alphaModFix/>
            </a:blip>
            <a:srcRect b="0" l="0" r="51732" t="0"/>
            <a:stretch/>
          </p:blipFill>
          <p:spPr>
            <a:xfrm>
              <a:off x="1886575" y="1744800"/>
              <a:ext cx="1297826" cy="2688750"/>
            </a:xfrm>
            <a:prstGeom prst="rect">
              <a:avLst/>
            </a:prstGeom>
            <a:noFill/>
            <a:ln>
              <a:noFill/>
            </a:ln>
          </p:spPr>
        </p:pic>
      </p:grpSp>
      <p:pic>
        <p:nvPicPr>
          <p:cNvPr id="124" name="Google Shape;124;p26"/>
          <p:cNvPicPr preferRelativeResize="0"/>
          <p:nvPr/>
        </p:nvPicPr>
        <p:blipFill>
          <a:blip r:embed="rId6">
            <a:alphaModFix/>
          </a:blip>
          <a:stretch>
            <a:fillRect/>
          </a:stretch>
        </p:blipFill>
        <p:spPr>
          <a:xfrm>
            <a:off x="576463" y="1519752"/>
            <a:ext cx="1240803" cy="1240798"/>
          </a:xfrm>
          <a:prstGeom prst="rect">
            <a:avLst/>
          </a:prstGeom>
          <a:noFill/>
          <a:ln>
            <a:noFill/>
          </a:ln>
        </p:spPr>
      </p:pic>
      <p:pic>
        <p:nvPicPr>
          <p:cNvPr id="125" name="Google Shape;125;p26"/>
          <p:cNvPicPr preferRelativeResize="0"/>
          <p:nvPr/>
        </p:nvPicPr>
        <p:blipFill>
          <a:blip r:embed="rId6">
            <a:alphaModFix/>
          </a:blip>
          <a:stretch>
            <a:fillRect/>
          </a:stretch>
        </p:blipFill>
        <p:spPr>
          <a:xfrm>
            <a:off x="260093" y="1171716"/>
            <a:ext cx="1837337" cy="1837332"/>
          </a:xfrm>
          <a:prstGeom prst="rect">
            <a:avLst/>
          </a:prstGeom>
          <a:noFill/>
          <a:ln>
            <a:noFill/>
          </a:ln>
        </p:spPr>
      </p:pic>
      <p:pic>
        <p:nvPicPr>
          <p:cNvPr id="126" name="Google Shape;126;p26"/>
          <p:cNvPicPr preferRelativeResize="0"/>
          <p:nvPr/>
        </p:nvPicPr>
        <p:blipFill>
          <a:blip r:embed="rId5">
            <a:alphaModFix/>
          </a:blip>
          <a:stretch>
            <a:fillRect/>
          </a:stretch>
        </p:blipFill>
        <p:spPr>
          <a:xfrm>
            <a:off x="2619426" y="1171713"/>
            <a:ext cx="1837336" cy="1837331"/>
          </a:xfrm>
          <a:prstGeom prst="rect">
            <a:avLst/>
          </a:prstGeom>
          <a:noFill/>
          <a:ln>
            <a:noFill/>
          </a:ln>
        </p:spPr>
      </p:pic>
      <p:sp>
        <p:nvSpPr>
          <p:cNvPr id="127" name="Google Shape;127;p26"/>
          <p:cNvSpPr/>
          <p:nvPr/>
        </p:nvSpPr>
        <p:spPr>
          <a:xfrm>
            <a:off x="5751950" y="1128150"/>
            <a:ext cx="2849400" cy="36108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26"/>
          <p:cNvPicPr preferRelativeResize="0"/>
          <p:nvPr/>
        </p:nvPicPr>
        <p:blipFill>
          <a:blip r:embed="rId7">
            <a:alphaModFix/>
          </a:blip>
          <a:stretch>
            <a:fillRect/>
          </a:stretch>
        </p:blipFill>
        <p:spPr>
          <a:xfrm>
            <a:off x="6621400" y="3204600"/>
            <a:ext cx="1428750" cy="1428750"/>
          </a:xfrm>
          <a:prstGeom prst="rect">
            <a:avLst/>
          </a:prstGeom>
          <a:noFill/>
          <a:ln>
            <a:noFill/>
          </a:ln>
        </p:spPr>
      </p:pic>
      <p:pic>
        <p:nvPicPr>
          <p:cNvPr id="129" name="Google Shape;129;p26"/>
          <p:cNvPicPr preferRelativeResize="0"/>
          <p:nvPr/>
        </p:nvPicPr>
        <p:blipFill>
          <a:blip r:embed="rId8">
            <a:alphaModFix/>
          </a:blip>
          <a:stretch>
            <a:fillRect/>
          </a:stretch>
        </p:blipFill>
        <p:spPr>
          <a:xfrm>
            <a:off x="6579625" y="3445338"/>
            <a:ext cx="1194050" cy="1194050"/>
          </a:xfrm>
          <a:prstGeom prst="rect">
            <a:avLst/>
          </a:prstGeom>
          <a:noFill/>
          <a:ln>
            <a:noFill/>
          </a:ln>
        </p:spPr>
      </p:pic>
      <p:pic>
        <p:nvPicPr>
          <p:cNvPr id="130" name="Google Shape;130;p26"/>
          <p:cNvPicPr preferRelativeResize="0"/>
          <p:nvPr/>
        </p:nvPicPr>
        <p:blipFill>
          <a:blip r:embed="rId9">
            <a:alphaModFix/>
          </a:blip>
          <a:stretch>
            <a:fillRect/>
          </a:stretch>
        </p:blipFill>
        <p:spPr>
          <a:xfrm>
            <a:off x="6521525" y="3340300"/>
            <a:ext cx="1310250" cy="1310250"/>
          </a:xfrm>
          <a:prstGeom prst="rect">
            <a:avLst/>
          </a:prstGeom>
          <a:noFill/>
          <a:ln>
            <a:noFill/>
          </a:ln>
        </p:spPr>
      </p:pic>
      <p:sp>
        <p:nvSpPr>
          <p:cNvPr id="131" name="Google Shape;131;p26"/>
          <p:cNvSpPr txBox="1"/>
          <p:nvPr/>
        </p:nvSpPr>
        <p:spPr>
          <a:xfrm>
            <a:off x="5912550" y="1136150"/>
            <a:ext cx="26889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Steady production</a:t>
            </a:r>
            <a:endParaRPr/>
          </a:p>
          <a:p>
            <a:pPr indent="-317500" lvl="0" marL="457200" rtl="0" algn="l">
              <a:spcBef>
                <a:spcPts val="0"/>
              </a:spcBef>
              <a:spcAft>
                <a:spcPts val="0"/>
              </a:spcAft>
              <a:buSzPts val="1400"/>
              <a:buChar char="●"/>
            </a:pPr>
            <a:r>
              <a:rPr lang="en"/>
              <a:t>Load following</a:t>
            </a:r>
            <a:endParaRPr/>
          </a:p>
          <a:p>
            <a:pPr indent="-317500" lvl="0" marL="457200" rtl="0" algn="l">
              <a:spcBef>
                <a:spcPts val="0"/>
              </a:spcBef>
              <a:spcAft>
                <a:spcPts val="0"/>
              </a:spcAft>
              <a:buSzPts val="1400"/>
              <a:buChar char="●"/>
            </a:pPr>
            <a:r>
              <a:rPr lang="en"/>
              <a:t>Cheap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GHG emissions</a:t>
            </a:r>
            <a:endParaRPr/>
          </a:p>
          <a:p>
            <a:pPr indent="-317500" lvl="0" marL="457200" rtl="0" algn="l">
              <a:spcBef>
                <a:spcPts val="0"/>
              </a:spcBef>
              <a:spcAft>
                <a:spcPts val="0"/>
              </a:spcAft>
              <a:buSzPts val="1400"/>
              <a:buChar char="●"/>
            </a:pPr>
            <a:r>
              <a:rPr lang="en"/>
              <a:t>Environmental impact from fuel retrieval</a:t>
            </a:r>
            <a:endParaRPr/>
          </a:p>
        </p:txBody>
      </p:sp>
      <p:sp>
        <p:nvSpPr>
          <p:cNvPr id="132" name="Google Shape;132;p26"/>
          <p:cNvSpPr txBox="1"/>
          <p:nvPr/>
        </p:nvSpPr>
        <p:spPr>
          <a:xfrm>
            <a:off x="5912550" y="1136150"/>
            <a:ext cx="26889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Steady production</a:t>
            </a:r>
            <a:endParaRPr/>
          </a:p>
          <a:p>
            <a:pPr indent="-317500" lvl="0" marL="457200" rtl="0" algn="l">
              <a:spcBef>
                <a:spcPts val="0"/>
              </a:spcBef>
              <a:spcAft>
                <a:spcPts val="0"/>
              </a:spcAft>
              <a:buSzPts val="1400"/>
              <a:buChar char="●"/>
            </a:pPr>
            <a:r>
              <a:rPr lang="en"/>
              <a:t>No GHG emission during operation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Expensive construction</a:t>
            </a:r>
            <a:endParaRPr/>
          </a:p>
          <a:p>
            <a:pPr indent="-317500" lvl="0" marL="457200" rtl="0" algn="l">
              <a:spcBef>
                <a:spcPts val="0"/>
              </a:spcBef>
              <a:spcAft>
                <a:spcPts val="0"/>
              </a:spcAft>
              <a:buSzPts val="1400"/>
              <a:buChar char="●"/>
            </a:pPr>
            <a:r>
              <a:rPr lang="en"/>
              <a:t>Expensive licensing </a:t>
            </a:r>
            <a:endParaRPr/>
          </a:p>
          <a:p>
            <a:pPr indent="-317500" lvl="0" marL="457200" rtl="0" algn="l">
              <a:spcBef>
                <a:spcPts val="0"/>
              </a:spcBef>
              <a:spcAft>
                <a:spcPts val="0"/>
              </a:spcAft>
              <a:buSzPts val="1400"/>
              <a:buChar char="●"/>
            </a:pPr>
            <a:r>
              <a:rPr lang="en"/>
              <a:t>No load following</a:t>
            </a:r>
            <a:endParaRPr/>
          </a:p>
        </p:txBody>
      </p:sp>
      <p:sp>
        <p:nvSpPr>
          <p:cNvPr id="133" name="Google Shape;133;p26"/>
          <p:cNvSpPr txBox="1"/>
          <p:nvPr/>
        </p:nvSpPr>
        <p:spPr>
          <a:xfrm>
            <a:off x="5912550" y="1144000"/>
            <a:ext cx="26889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No GHG</a:t>
            </a:r>
            <a:endParaRPr/>
          </a:p>
          <a:p>
            <a:pPr indent="-317500" lvl="0" marL="457200" rtl="0" algn="l">
              <a:spcBef>
                <a:spcPts val="0"/>
              </a:spcBef>
              <a:spcAft>
                <a:spcPts val="0"/>
              </a:spcAft>
              <a:buSzPts val="1400"/>
              <a:buChar char="●"/>
            </a:pPr>
            <a:r>
              <a:rPr lang="en"/>
              <a:t>No fuel constraints</a:t>
            </a:r>
            <a:endParaRPr/>
          </a:p>
          <a:p>
            <a:pPr indent="-317500" lvl="0" marL="457200" rtl="0" algn="l">
              <a:spcBef>
                <a:spcPts val="0"/>
              </a:spcBef>
              <a:spcAft>
                <a:spcPts val="0"/>
              </a:spcAft>
              <a:buSzPts val="1400"/>
              <a:buChar char="●"/>
            </a:pPr>
            <a:r>
              <a:rPr lang="en"/>
              <a:t>Low operational costs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Expensive </a:t>
            </a:r>
            <a:endParaRPr/>
          </a:p>
          <a:p>
            <a:pPr indent="-317500" lvl="0" marL="457200" rtl="0" algn="l">
              <a:spcBef>
                <a:spcPts val="0"/>
              </a:spcBef>
              <a:spcAft>
                <a:spcPts val="0"/>
              </a:spcAft>
              <a:buSzPts val="1400"/>
              <a:buChar char="●"/>
            </a:pPr>
            <a:r>
              <a:rPr lang="en"/>
              <a:t>Irregular energy production</a:t>
            </a:r>
            <a:endParaRPr/>
          </a:p>
          <a:p>
            <a:pPr indent="-317500" lvl="0" marL="457200" rtl="0" algn="l">
              <a:spcBef>
                <a:spcPts val="0"/>
              </a:spcBef>
              <a:spcAft>
                <a:spcPts val="0"/>
              </a:spcAft>
              <a:buSzPts val="1400"/>
              <a:buChar char="●"/>
            </a:pPr>
            <a:r>
              <a:rPr lang="en"/>
              <a:t>Uncontrollable output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
                                        <p:tgtEl>
                                          <p:spTgt spid="130"/>
                                        </p:tgtEl>
                                      </p:cBhvr>
                                    </p:animEffect>
                                  </p:childTnLst>
                                </p:cTn>
                              </p:par>
                              <p:par>
                                <p:cTn fill="hold" nodeType="withEffect" presetClass="exit" presetID="1" presetSubtype="0">
                                  <p:stCondLst>
                                    <p:cond delay="0"/>
                                  </p:stCondLst>
                                  <p:childTnLst>
                                    <p:set>
                                      <p:cBhvr>
                                        <p:cTn dur="1" fill="hold">
                                          <p:stCondLst>
                                            <p:cond delay="0"/>
                                          </p:stCondLst>
                                        </p:cTn>
                                        <p:tgtEl>
                                          <p:spTgt spid="1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xit" presetID="1" presetSubtype="0">
                                  <p:stCondLst>
                                    <p:cond delay="0"/>
                                  </p:stCondLst>
                                  <p:childTnLst>
                                    <p:set>
                                      <p:cBhvr>
                                        <p:cTn dur="1" fill="hold">
                                          <p:stCondLst>
                                            <p:cond delay="0"/>
                                          </p:stCondLst>
                                        </p:cTn>
                                        <p:tgtEl>
                                          <p:spTgt spid="1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
                                        <p:tgtEl>
                                          <p:spTgt spid="121"/>
                                        </p:tgtEl>
                                      </p:cBhvr>
                                    </p:animEffect>
                                  </p:childTnLst>
                                </p:cTn>
                              </p:par>
                              <p:par>
                                <p:cTn fill="hold" nodeType="withEffect" presetClass="exit" presetID="1" presetSubtype="0">
                                  <p:stCondLst>
                                    <p:cond delay="0"/>
                                  </p:stCondLst>
                                  <p:childTnLst>
                                    <p:set>
                                      <p:cBhvr>
                                        <p:cTn dur="1" fill="hold">
                                          <p:stCondLst>
                                            <p:cond delay="0"/>
                                          </p:stCondLst>
                                        </p:cTn>
                                        <p:tgtEl>
                                          <p:spTgt spid="1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9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
                                        <p:tgtEl>
                                          <p:spTgt spid="129"/>
                                        </p:tgtEl>
                                      </p:cBhvr>
                                    </p:animEffect>
                                  </p:childTnLst>
                                </p:cTn>
                              </p:par>
                              <p:par>
                                <p:cTn fill="hold" nodeType="withEffect" presetClass="exit" presetID="1" presetSubtype="0">
                                  <p:stCondLst>
                                    <p:cond delay="0"/>
                                  </p:stCondLst>
                                  <p:childTnLst>
                                    <p:set>
                                      <p:cBhvr>
                                        <p:cTn dur="1" fill="hold">
                                          <p:stCondLst>
                                            <p:cond delay="0"/>
                                          </p:stCondLst>
                                        </p:cTn>
                                        <p:tgtEl>
                                          <p:spTgt spid="1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800">
                <a:solidFill>
                  <a:srgbClr val="202729"/>
                </a:solidFill>
                <a:latin typeface="Proxima Nova"/>
                <a:ea typeface="Proxima Nova"/>
                <a:cs typeface="Proxima Nova"/>
                <a:sym typeface="Proxima Nova"/>
              </a:rPr>
              <a:t>Defining a Hybrid Energy System</a:t>
            </a:r>
            <a:endParaRPr b="0" sz="2800">
              <a:solidFill>
                <a:srgbClr val="202729"/>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39" name="Google Shape;139;p27"/>
          <p:cNvSpPr/>
          <p:nvPr/>
        </p:nvSpPr>
        <p:spPr>
          <a:xfrm>
            <a:off x="1998900" y="1525700"/>
            <a:ext cx="5509200" cy="3082800"/>
          </a:xfrm>
          <a:prstGeom prst="triangle">
            <a:avLst>
              <a:gd fmla="val 50000" name="adj"/>
            </a:avLst>
          </a:prstGeom>
          <a:noFill/>
          <a:ln cap="flat" cmpd="sng" w="152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
          <p:cNvSpPr/>
          <p:nvPr/>
        </p:nvSpPr>
        <p:spPr>
          <a:xfrm>
            <a:off x="3949050" y="1169975"/>
            <a:ext cx="1523400" cy="106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Nuclear Power</a:t>
            </a:r>
            <a:endParaRPr b="1"/>
          </a:p>
        </p:txBody>
      </p:sp>
      <p:sp>
        <p:nvSpPr>
          <p:cNvPr id="141" name="Google Shape;141;p27"/>
          <p:cNvSpPr/>
          <p:nvPr/>
        </p:nvSpPr>
        <p:spPr>
          <a:xfrm>
            <a:off x="6642675" y="3936525"/>
            <a:ext cx="1608900" cy="106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Secondary System</a:t>
            </a:r>
            <a:endParaRPr b="1"/>
          </a:p>
        </p:txBody>
      </p:sp>
      <p:sp>
        <p:nvSpPr>
          <p:cNvPr id="142" name="Google Shape;142;p27"/>
          <p:cNvSpPr/>
          <p:nvPr/>
        </p:nvSpPr>
        <p:spPr>
          <a:xfrm>
            <a:off x="1267600" y="3985725"/>
            <a:ext cx="1608900" cy="96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Renewable Energy</a:t>
            </a:r>
            <a:endParaRPr b="1"/>
          </a:p>
        </p:txBody>
      </p:sp>
      <p:cxnSp>
        <p:nvCxnSpPr>
          <p:cNvPr id="143" name="Google Shape;143;p27"/>
          <p:cNvCxnSpPr/>
          <p:nvPr/>
        </p:nvCxnSpPr>
        <p:spPr>
          <a:xfrm>
            <a:off x="5655425" y="2132975"/>
            <a:ext cx="1462500" cy="1596600"/>
          </a:xfrm>
          <a:prstGeom prst="straightConnector1">
            <a:avLst/>
          </a:prstGeom>
          <a:noFill/>
          <a:ln cap="flat" cmpd="sng" w="38100">
            <a:solidFill>
              <a:schemeClr val="dk2"/>
            </a:solidFill>
            <a:prstDash val="solid"/>
            <a:round/>
            <a:headEnd len="med" w="med" type="none"/>
            <a:tailEnd len="med" w="med" type="triangle"/>
          </a:ln>
        </p:spPr>
      </p:cxnSp>
      <p:cxnSp>
        <p:nvCxnSpPr>
          <p:cNvPr id="144" name="Google Shape;144;p27"/>
          <p:cNvCxnSpPr/>
          <p:nvPr/>
        </p:nvCxnSpPr>
        <p:spPr>
          <a:xfrm flipH="1" rot="10800000">
            <a:off x="2242675" y="2193875"/>
            <a:ext cx="1523400" cy="1608900"/>
          </a:xfrm>
          <a:prstGeom prst="straightConnector1">
            <a:avLst/>
          </a:prstGeom>
          <a:noFill/>
          <a:ln cap="flat" cmpd="sng" w="38100">
            <a:solidFill>
              <a:schemeClr val="dk2"/>
            </a:solidFill>
            <a:prstDash val="solid"/>
            <a:round/>
            <a:headEnd len="med" w="med" type="none"/>
            <a:tailEnd len="med" w="med" type="triangle"/>
          </a:ln>
        </p:spPr>
      </p:cxnSp>
      <p:cxnSp>
        <p:nvCxnSpPr>
          <p:cNvPr id="145" name="Google Shape;145;p27"/>
          <p:cNvCxnSpPr/>
          <p:nvPr/>
        </p:nvCxnSpPr>
        <p:spPr>
          <a:xfrm rot="10800000">
            <a:off x="3510150" y="4814425"/>
            <a:ext cx="28278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p:nvPr/>
        </p:nvSpPr>
        <p:spPr>
          <a:xfrm>
            <a:off x="4572000" y="1589250"/>
            <a:ext cx="1981200" cy="19650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Nuclear-Hydrogen Hybrid System</a:t>
            </a:r>
            <a:endParaRPr/>
          </a:p>
        </p:txBody>
      </p:sp>
      <p:sp>
        <p:nvSpPr>
          <p:cNvPr id="152" name="Google Shape;152;p28"/>
          <p:cNvSpPr/>
          <p:nvPr/>
        </p:nvSpPr>
        <p:spPr>
          <a:xfrm>
            <a:off x="2419350" y="1588775"/>
            <a:ext cx="1981200" cy="2714700"/>
          </a:xfrm>
          <a:prstGeom prst="roundRect">
            <a:avLst>
              <a:gd fmla="val 16667" name="adj"/>
            </a:avLst>
          </a:prstGeom>
          <a:solidFill>
            <a:srgbClr val="EA9999"/>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4572000" y="1588775"/>
            <a:ext cx="1981200" cy="27147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a:off x="4572000" y="3601400"/>
            <a:ext cx="1981200" cy="702000"/>
          </a:xfrm>
          <a:prstGeom prst="roundRect">
            <a:avLst>
              <a:gd fmla="val 16667" name="adj"/>
            </a:avLst>
          </a:prstGeom>
          <a:solidFill>
            <a:srgbClr val="A4C2F4"/>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txBox="1"/>
          <p:nvPr/>
        </p:nvSpPr>
        <p:spPr>
          <a:xfrm>
            <a:off x="2724450" y="2203825"/>
            <a:ext cx="1371000" cy="9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Thermal Energy </a:t>
            </a:r>
            <a:endParaRPr b="1" sz="1600"/>
          </a:p>
        </p:txBody>
      </p:sp>
      <p:sp>
        <p:nvSpPr>
          <p:cNvPr id="156" name="Google Shape;156;p28"/>
          <p:cNvSpPr/>
          <p:nvPr/>
        </p:nvSpPr>
        <p:spPr>
          <a:xfrm>
            <a:off x="4572000" y="1569650"/>
            <a:ext cx="1981200" cy="8016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4572000" y="2450900"/>
            <a:ext cx="1981200" cy="1871700"/>
          </a:xfrm>
          <a:prstGeom prst="roundRect">
            <a:avLst>
              <a:gd fmla="val 16667" name="adj"/>
            </a:avLst>
          </a:prstGeom>
          <a:solidFill>
            <a:srgbClr val="A4C2F4"/>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txBox="1"/>
          <p:nvPr/>
        </p:nvSpPr>
        <p:spPr>
          <a:xfrm>
            <a:off x="4877100" y="1705325"/>
            <a:ext cx="1371000" cy="9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Electricity Production</a:t>
            </a:r>
            <a:endParaRPr b="1" sz="1600"/>
          </a:p>
        </p:txBody>
      </p:sp>
      <p:sp>
        <p:nvSpPr>
          <p:cNvPr id="159" name="Google Shape;159;p28"/>
          <p:cNvSpPr txBox="1"/>
          <p:nvPr/>
        </p:nvSpPr>
        <p:spPr>
          <a:xfrm>
            <a:off x="4877100" y="3593600"/>
            <a:ext cx="1371000" cy="9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Hydrogen Production</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5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21610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Nuclear Reactor Options</a:t>
            </a:r>
            <a:endParaRPr/>
          </a:p>
        </p:txBody>
      </p:sp>
      <p:grpSp>
        <p:nvGrpSpPr>
          <p:cNvPr id="165" name="Google Shape;165;p29"/>
          <p:cNvGrpSpPr/>
          <p:nvPr/>
        </p:nvGrpSpPr>
        <p:grpSpPr>
          <a:xfrm>
            <a:off x="720886" y="3602450"/>
            <a:ext cx="7742626" cy="996981"/>
            <a:chOff x="720853" y="2322564"/>
            <a:chExt cx="6830122" cy="643504"/>
          </a:xfrm>
        </p:grpSpPr>
        <p:sp>
          <p:nvSpPr>
            <p:cNvPr id="166" name="Google Shape;166;p2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2438932" y="2436034"/>
              <a:ext cx="1844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Temperature: 700-800C</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Pressure: low ( ~ </a:t>
              </a:r>
              <a:r>
                <a:rPr lang="en" sz="1000">
                  <a:solidFill>
                    <a:srgbClr val="FFFFFF"/>
                  </a:solidFill>
                  <a:latin typeface="Roboto Medium"/>
                  <a:ea typeface="Roboto Medium"/>
                  <a:cs typeface="Roboto Medium"/>
                  <a:sym typeface="Roboto Medium"/>
                </a:rPr>
                <a:t>atmospheric</a:t>
              </a:r>
              <a:r>
                <a:rPr lang="en" sz="1000">
                  <a:solidFill>
                    <a:srgbClr val="FFFFFF"/>
                  </a:solidFill>
                  <a:latin typeface="Roboto Medium"/>
                  <a:ea typeface="Roboto Medium"/>
                  <a:cs typeface="Roboto Medium"/>
                  <a:sym typeface="Roboto Medium"/>
                </a:rPr>
                <a:t>)</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Fuel: UF in Salt ( Molten) </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Safer than conventional plants</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More cost effective</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1000">
                <a:solidFill>
                  <a:srgbClr val="FFFFFF"/>
                </a:solidFill>
                <a:latin typeface="Roboto Medium"/>
                <a:ea typeface="Roboto Medium"/>
                <a:cs typeface="Roboto Medium"/>
                <a:sym typeface="Roboto Medium"/>
              </a:endParaRPr>
            </a:p>
          </p:txBody>
        </p:sp>
        <p:sp>
          <p:nvSpPr>
            <p:cNvPr id="170" name="Google Shape;170;p2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720853" y="2322564"/>
              <a:ext cx="15621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Molten Salt Reactor</a:t>
              </a:r>
              <a:r>
                <a:rPr lang="en" sz="2600">
                  <a:solidFill>
                    <a:srgbClr val="FFFFFF"/>
                  </a:solidFill>
                  <a:latin typeface="Roboto Thin"/>
                  <a:ea typeface="Roboto Thin"/>
                  <a:cs typeface="Roboto Thin"/>
                  <a:sym typeface="Roboto Thin"/>
                </a:rPr>
                <a:t> </a:t>
              </a:r>
              <a:r>
                <a:rPr lang="en" sz="1800">
                  <a:solidFill>
                    <a:srgbClr val="FFFFFF"/>
                  </a:solidFill>
                  <a:latin typeface="Roboto Thin"/>
                  <a:ea typeface="Roboto Thin"/>
                  <a:cs typeface="Roboto Thin"/>
                  <a:sym typeface="Roboto Thin"/>
                </a:rPr>
                <a:t>(MSR)</a:t>
              </a:r>
              <a:endParaRPr sz="1800">
                <a:solidFill>
                  <a:srgbClr val="FFFFFF"/>
                </a:solidFill>
                <a:latin typeface="Roboto Thin"/>
                <a:ea typeface="Roboto Thin"/>
                <a:cs typeface="Roboto Thin"/>
                <a:sym typeface="Roboto Thin"/>
              </a:endParaRPr>
            </a:p>
          </p:txBody>
        </p:sp>
        <p:sp>
          <p:nvSpPr>
            <p:cNvPr id="172" name="Google Shape;172;p29"/>
            <p:cNvSpPr/>
            <p:nvPr/>
          </p:nvSpPr>
          <p:spPr>
            <a:xfrm>
              <a:off x="4728010" y="2323758"/>
              <a:ext cx="26310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1000">
                  <a:solidFill>
                    <a:srgbClr val="A72A1E"/>
                  </a:solidFill>
                  <a:latin typeface="Roboto"/>
                  <a:ea typeface="Roboto"/>
                  <a:cs typeface="Roboto"/>
                  <a:sym typeface="Roboto"/>
                </a:rPr>
                <a:t>High Corrosion potential</a:t>
              </a:r>
              <a:r>
                <a:rPr lang="en" sz="800">
                  <a:solidFill>
                    <a:srgbClr val="A72A1E"/>
                  </a:solidFill>
                  <a:latin typeface="Roboto"/>
                  <a:ea typeface="Roboto"/>
                  <a:cs typeface="Roboto"/>
                  <a:sym typeface="Roboto"/>
                </a:rPr>
                <a:t> </a:t>
              </a:r>
              <a:endParaRPr sz="800">
                <a:solidFill>
                  <a:srgbClr val="A72A1E"/>
                </a:solidFill>
                <a:latin typeface="Roboto"/>
                <a:ea typeface="Roboto"/>
                <a:cs typeface="Roboto"/>
                <a:sym typeface="Roboto"/>
              </a:endParaRPr>
            </a:p>
          </p:txBody>
        </p:sp>
      </p:grpSp>
      <p:grpSp>
        <p:nvGrpSpPr>
          <p:cNvPr id="173" name="Google Shape;173;p29"/>
          <p:cNvGrpSpPr/>
          <p:nvPr/>
        </p:nvGrpSpPr>
        <p:grpSpPr>
          <a:xfrm>
            <a:off x="718866" y="2559483"/>
            <a:ext cx="7866409" cy="1008619"/>
            <a:chOff x="1592986" y="2322568"/>
            <a:chExt cx="6053412" cy="646634"/>
          </a:xfrm>
        </p:grpSpPr>
        <p:sp>
          <p:nvSpPr>
            <p:cNvPr id="174" name="Google Shape;174;p2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1592986" y="2326602"/>
              <a:ext cx="13575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Very High Temperature Reactor (VHTR)</a:t>
              </a:r>
              <a:endParaRPr sz="1800">
                <a:solidFill>
                  <a:srgbClr val="FFFFFF"/>
                </a:solidFill>
                <a:latin typeface="Roboto Thin"/>
                <a:ea typeface="Roboto Thin"/>
                <a:cs typeface="Roboto Thin"/>
                <a:sym typeface="Roboto Thin"/>
              </a:endParaRPr>
            </a:p>
          </p:txBody>
        </p:sp>
        <p:sp>
          <p:nvSpPr>
            <p:cNvPr id="178" name="Google Shape;178;p29"/>
            <p:cNvSpPr/>
            <p:nvPr/>
          </p:nvSpPr>
          <p:spPr>
            <a:xfrm>
              <a:off x="5035798" y="2323172"/>
              <a:ext cx="26106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Fuel may not be rotated out </a:t>
              </a:r>
              <a:r>
                <a:rPr lang="en" sz="1000">
                  <a:solidFill>
                    <a:srgbClr val="A72A1E"/>
                  </a:solidFill>
                  <a:latin typeface="Roboto"/>
                  <a:ea typeface="Roboto"/>
                  <a:cs typeface="Roboto"/>
                  <a:sym typeface="Roboto"/>
                </a:rPr>
                <a:t>when</a:t>
              </a:r>
              <a:r>
                <a:rPr lang="en" sz="1000">
                  <a:solidFill>
                    <a:srgbClr val="A72A1E"/>
                  </a:solidFill>
                  <a:latin typeface="Roboto"/>
                  <a:ea typeface="Roboto"/>
                  <a:cs typeface="Roboto"/>
                  <a:sym typeface="Roboto"/>
                </a:rPr>
                <a:t> it needs to be</a:t>
              </a:r>
              <a:endParaRPr sz="1000">
                <a:solidFill>
                  <a:srgbClr val="A72A1E"/>
                </a:solidFill>
                <a:latin typeface="Roboto"/>
                <a:ea typeface="Roboto"/>
                <a:cs typeface="Roboto"/>
                <a:sym typeface="Roboto"/>
              </a:endParaRPr>
            </a:p>
            <a:p>
              <a:pPr indent="-292100" lvl="0" marL="457200" rtl="0" algn="l">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Limited Research</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79" name="Google Shape;179;p29"/>
          <p:cNvGrpSpPr/>
          <p:nvPr/>
        </p:nvGrpSpPr>
        <p:grpSpPr>
          <a:xfrm>
            <a:off x="724675" y="1388274"/>
            <a:ext cx="8302499" cy="1136965"/>
            <a:chOff x="1592999" y="2195923"/>
            <a:chExt cx="6388995" cy="770145"/>
          </a:xfrm>
        </p:grpSpPr>
        <p:sp>
          <p:nvSpPr>
            <p:cNvPr id="180" name="Google Shape;180;p2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flipH="1">
              <a:off x="2283016" y="2322745"/>
              <a:ext cx="1844400" cy="6423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rot="-5400000">
              <a:off x="3634028" y="1589282"/>
              <a:ext cx="688681" cy="2064736"/>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1592999" y="2195923"/>
              <a:ext cx="1353000" cy="7692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Supercritical- water cooled Reactor (SWCR)</a:t>
              </a:r>
              <a:endParaRPr sz="1800">
                <a:solidFill>
                  <a:srgbClr val="FFFFFF"/>
                </a:solidFill>
                <a:latin typeface="Roboto Thin"/>
                <a:ea typeface="Roboto Thin"/>
                <a:cs typeface="Roboto Thin"/>
                <a:sym typeface="Roboto Thin"/>
              </a:endParaRPr>
            </a:p>
          </p:txBody>
        </p:sp>
        <p:sp>
          <p:nvSpPr>
            <p:cNvPr id="185" name="Google Shape;185;p29"/>
            <p:cNvSpPr/>
            <p:nvPr/>
          </p:nvSpPr>
          <p:spPr>
            <a:xfrm>
              <a:off x="5010794" y="2212992"/>
              <a:ext cx="2971200" cy="6888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Limited Research</a:t>
              </a:r>
              <a:endParaRPr sz="1000">
                <a:solidFill>
                  <a:srgbClr val="A72A1E"/>
                </a:solidFill>
                <a:latin typeface="Roboto"/>
                <a:ea typeface="Roboto"/>
                <a:cs typeface="Roboto"/>
                <a:sym typeface="Roboto"/>
              </a:endParaRPr>
            </a:p>
            <a:p>
              <a:pPr indent="-292100" lvl="0" marL="457200" rtl="0" algn="l">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Very High Pressure and Temperature</a:t>
              </a:r>
              <a:endParaRPr sz="1000">
                <a:solidFill>
                  <a:srgbClr val="A72A1E"/>
                </a:solidFill>
                <a:latin typeface="Roboto"/>
                <a:ea typeface="Roboto"/>
                <a:cs typeface="Roboto"/>
                <a:sym typeface="Roboto"/>
              </a:endParaRPr>
            </a:p>
          </p:txBody>
        </p:sp>
      </p:grpSp>
      <p:sp>
        <p:nvSpPr>
          <p:cNvPr id="186" name="Google Shape;186;p29"/>
          <p:cNvSpPr/>
          <p:nvPr/>
        </p:nvSpPr>
        <p:spPr>
          <a:xfrm>
            <a:off x="2603025" y="2559500"/>
            <a:ext cx="2460300" cy="1008600"/>
          </a:xfrm>
          <a:prstGeom prst="homePlate">
            <a:avLst>
              <a:gd fmla="val 33541"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Temperature: 1000C</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Pressure: Very high</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Fuel: UO</a:t>
            </a:r>
            <a:r>
              <a:rPr baseline="-25000" lang="en" sz="1000">
                <a:solidFill>
                  <a:srgbClr val="FFFFFF"/>
                </a:solidFill>
                <a:latin typeface="Roboto"/>
                <a:ea typeface="Roboto"/>
                <a:cs typeface="Roboto"/>
                <a:sym typeface="Roboto"/>
              </a:rPr>
              <a:t>2</a:t>
            </a:r>
            <a:r>
              <a:rPr lang="en" sz="1000">
                <a:solidFill>
                  <a:srgbClr val="FFFFFF"/>
                </a:solidFill>
                <a:latin typeface="Roboto"/>
                <a:ea typeface="Roboto"/>
                <a:cs typeface="Roboto"/>
                <a:sym typeface="Roboto"/>
              </a:rPr>
              <a:t> prism</a:t>
            </a:r>
            <a:endParaRPr sz="1000">
              <a:solidFill>
                <a:srgbClr val="FFFFFF"/>
              </a:solidFill>
              <a:latin typeface="Roboto"/>
              <a:ea typeface="Roboto"/>
              <a:cs typeface="Roboto"/>
              <a:sym typeface="Roboto"/>
            </a:endParaRPr>
          </a:p>
        </p:txBody>
      </p:sp>
      <p:sp>
        <p:nvSpPr>
          <p:cNvPr id="187" name="Google Shape;187;p29"/>
          <p:cNvSpPr txBox="1"/>
          <p:nvPr/>
        </p:nvSpPr>
        <p:spPr>
          <a:xfrm>
            <a:off x="2603025" y="1615225"/>
            <a:ext cx="2042400" cy="7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Temperature: 950-1022</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Pressure: Very HIgh</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Fuel: UO</a:t>
            </a:r>
            <a:r>
              <a:rPr baseline="-25000" lang="en" sz="1000">
                <a:solidFill>
                  <a:srgbClr val="FFFFFF"/>
                </a:solidFill>
                <a:latin typeface="Roboto"/>
                <a:ea typeface="Roboto"/>
                <a:cs typeface="Roboto"/>
                <a:sym typeface="Roboto"/>
              </a:rPr>
              <a:t>2</a:t>
            </a:r>
            <a:endParaRPr baseline="-25000" sz="1000">
              <a:solidFill>
                <a:srgbClr val="FFFFFF"/>
              </a:solidFill>
              <a:latin typeface="Roboto"/>
              <a:ea typeface="Roboto"/>
              <a:cs typeface="Roboto"/>
              <a:sym typeface="Roboto"/>
            </a:endParaRPr>
          </a:p>
        </p:txBody>
      </p:sp>
      <p:sp>
        <p:nvSpPr>
          <p:cNvPr id="188" name="Google Shape;188;p29"/>
          <p:cNvSpPr/>
          <p:nvPr/>
        </p:nvSpPr>
        <p:spPr>
          <a:xfrm rot="2196593">
            <a:off x="31666" y="3403914"/>
            <a:ext cx="700747" cy="33792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Options for a Secondary </a:t>
            </a:r>
            <a:r>
              <a:rPr lang="en"/>
              <a:t>System</a:t>
            </a:r>
            <a:r>
              <a:rPr lang="en"/>
              <a:t> </a:t>
            </a:r>
            <a:endParaRPr/>
          </a:p>
        </p:txBody>
      </p:sp>
      <p:grpSp>
        <p:nvGrpSpPr>
          <p:cNvPr id="194" name="Google Shape;194;p30"/>
          <p:cNvGrpSpPr/>
          <p:nvPr/>
        </p:nvGrpSpPr>
        <p:grpSpPr>
          <a:xfrm>
            <a:off x="619175" y="1216750"/>
            <a:ext cx="2486816" cy="3711155"/>
            <a:chOff x="1118234" y="283725"/>
            <a:chExt cx="2090816" cy="4076400"/>
          </a:xfrm>
        </p:grpSpPr>
        <p:sp>
          <p:nvSpPr>
            <p:cNvPr id="195" name="Google Shape;195;p3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a:off x="1118234" y="341749"/>
              <a:ext cx="2048100" cy="26304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D7E74"/>
                  </a:solidFill>
                  <a:latin typeface="Roboto"/>
                  <a:ea typeface="Roboto"/>
                  <a:cs typeface="Roboto"/>
                  <a:sym typeface="Roboto"/>
                </a:rPr>
                <a:t>Desalination Plant</a:t>
              </a:r>
              <a:endParaRPr b="1" sz="2400">
                <a:solidFill>
                  <a:srgbClr val="1D7E74"/>
                </a:solidFill>
                <a:latin typeface="Roboto"/>
                <a:ea typeface="Roboto"/>
                <a:cs typeface="Roboto"/>
                <a:sym typeface="Roboto"/>
              </a:endParaRPr>
            </a:p>
            <a:p>
              <a:pPr indent="0" lvl="0" marL="0" rtl="0" algn="l">
                <a:spcBef>
                  <a:spcPts val="0"/>
                </a:spcBef>
                <a:spcAft>
                  <a:spcPts val="0"/>
                </a:spcAft>
                <a:buNone/>
              </a:pPr>
              <a:r>
                <a:t/>
              </a:r>
              <a:endParaRPr b="1" sz="2400">
                <a:solidFill>
                  <a:srgbClr val="1D7E74"/>
                </a:solidFill>
                <a:latin typeface="Roboto"/>
                <a:ea typeface="Roboto"/>
                <a:cs typeface="Roboto"/>
                <a:sym typeface="Roboto"/>
              </a:endParaRPr>
            </a:p>
          </p:txBody>
        </p:sp>
        <p:sp>
          <p:nvSpPr>
            <p:cNvPr id="198" name="Google Shape;198;p3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Needs a surplus amount of energy </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Not economically feasible </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grpSp>
        <p:nvGrpSpPr>
          <p:cNvPr id="200" name="Google Shape;200;p30"/>
          <p:cNvGrpSpPr/>
          <p:nvPr/>
        </p:nvGrpSpPr>
        <p:grpSpPr>
          <a:xfrm>
            <a:off x="3488775" y="1216750"/>
            <a:ext cx="2486823" cy="3711155"/>
            <a:chOff x="1118229" y="283725"/>
            <a:chExt cx="2090821" cy="4076400"/>
          </a:xfrm>
        </p:grpSpPr>
        <p:sp>
          <p:nvSpPr>
            <p:cNvPr id="201" name="Google Shape;201;p3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1118229" y="341749"/>
              <a:ext cx="2048100" cy="26433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D7E74"/>
                  </a:solidFill>
                  <a:latin typeface="Roboto"/>
                  <a:ea typeface="Roboto"/>
                  <a:cs typeface="Roboto"/>
                  <a:sym typeface="Roboto"/>
                </a:rPr>
                <a:t>Methanol Production</a:t>
              </a:r>
              <a:endParaRPr sz="2400">
                <a:solidFill>
                  <a:srgbClr val="1D7E74"/>
                </a:solidFill>
                <a:latin typeface="Roboto Thin"/>
                <a:ea typeface="Roboto Thin"/>
                <a:cs typeface="Roboto Thin"/>
                <a:sym typeface="Roboto Thin"/>
              </a:endParaRPr>
            </a:p>
          </p:txBody>
        </p:sp>
        <p:sp>
          <p:nvSpPr>
            <p:cNvPr id="204" name="Google Shape;204;p3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High Temperature requirements</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GHG produced during production</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Economically feasible</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grpSp>
        <p:nvGrpSpPr>
          <p:cNvPr id="206" name="Google Shape;206;p30"/>
          <p:cNvGrpSpPr/>
          <p:nvPr/>
        </p:nvGrpSpPr>
        <p:grpSpPr>
          <a:xfrm>
            <a:off x="6358375" y="1216750"/>
            <a:ext cx="2486829" cy="3711155"/>
            <a:chOff x="1118224" y="283725"/>
            <a:chExt cx="2090826" cy="4076400"/>
          </a:xfrm>
        </p:grpSpPr>
        <p:sp>
          <p:nvSpPr>
            <p:cNvPr id="207" name="Google Shape;207;p3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D7E74"/>
                  </a:solidFill>
                  <a:latin typeface="Roboto"/>
                  <a:ea typeface="Roboto"/>
                  <a:cs typeface="Roboto"/>
                  <a:sym typeface="Roboto"/>
                </a:rPr>
                <a:t>Hydrogen Production</a:t>
              </a:r>
              <a:endParaRPr sz="2400">
                <a:solidFill>
                  <a:srgbClr val="1D7E74"/>
                </a:solidFill>
                <a:latin typeface="Roboto Thin"/>
                <a:ea typeface="Roboto Thin"/>
                <a:cs typeface="Roboto Thin"/>
                <a:sym typeface="Roboto Thin"/>
              </a:endParaRPr>
            </a:p>
          </p:txBody>
        </p:sp>
        <p:sp>
          <p:nvSpPr>
            <p:cNvPr id="210" name="Google Shape;210;p3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Low Temperature requirements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Economically economically feasible</a:t>
              </a:r>
              <a:endParaRPr sz="1200">
                <a:solidFill>
                  <a:srgbClr val="FFFFFF"/>
                </a:solidFill>
                <a:latin typeface="Roboto"/>
                <a:ea typeface="Roboto"/>
                <a:cs typeface="Roboto"/>
                <a:sym typeface="Roboto"/>
              </a:endParaRPr>
            </a:p>
          </p:txBody>
        </p:sp>
      </p:grpSp>
      <p:pic>
        <p:nvPicPr>
          <p:cNvPr id="212" name="Google Shape;212;p30"/>
          <p:cNvPicPr preferRelativeResize="0"/>
          <p:nvPr/>
        </p:nvPicPr>
        <p:blipFill>
          <a:blip r:embed="rId3">
            <a:alphaModFix/>
          </a:blip>
          <a:stretch>
            <a:fillRect/>
          </a:stretch>
        </p:blipFill>
        <p:spPr>
          <a:xfrm>
            <a:off x="670350" y="2340175"/>
            <a:ext cx="2277200" cy="1283525"/>
          </a:xfrm>
          <a:prstGeom prst="rect">
            <a:avLst/>
          </a:prstGeom>
          <a:noFill/>
          <a:ln>
            <a:noFill/>
          </a:ln>
        </p:spPr>
      </p:pic>
      <p:sp>
        <p:nvSpPr>
          <p:cNvPr id="213" name="Google Shape;213;p30"/>
          <p:cNvSpPr/>
          <p:nvPr/>
        </p:nvSpPr>
        <p:spPr>
          <a:xfrm>
            <a:off x="8556250" y="1143625"/>
            <a:ext cx="473400" cy="3468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30"/>
          <p:cNvPicPr preferRelativeResize="0"/>
          <p:nvPr/>
        </p:nvPicPr>
        <p:blipFill>
          <a:blip r:embed="rId4">
            <a:alphaModFix/>
          </a:blip>
          <a:stretch>
            <a:fillRect/>
          </a:stretch>
        </p:blipFill>
        <p:spPr>
          <a:xfrm>
            <a:off x="3538775" y="2382175"/>
            <a:ext cx="2375213" cy="1199550"/>
          </a:xfrm>
          <a:prstGeom prst="rect">
            <a:avLst/>
          </a:prstGeom>
          <a:noFill/>
          <a:ln>
            <a:noFill/>
          </a:ln>
        </p:spPr>
      </p:pic>
      <p:pic>
        <p:nvPicPr>
          <p:cNvPr id="215" name="Google Shape;215;p30"/>
          <p:cNvPicPr preferRelativeResize="0"/>
          <p:nvPr/>
        </p:nvPicPr>
        <p:blipFill>
          <a:blip r:embed="rId5">
            <a:alphaModFix/>
          </a:blip>
          <a:stretch>
            <a:fillRect/>
          </a:stretch>
        </p:blipFill>
        <p:spPr>
          <a:xfrm>
            <a:off x="6369925" y="2297850"/>
            <a:ext cx="2375225" cy="1199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31"/>
          <p:cNvPicPr preferRelativeResize="0"/>
          <p:nvPr/>
        </p:nvPicPr>
        <p:blipFill>
          <a:blip r:embed="rId3">
            <a:alphaModFix/>
          </a:blip>
          <a:stretch>
            <a:fillRect/>
          </a:stretch>
        </p:blipFill>
        <p:spPr>
          <a:xfrm>
            <a:off x="123262" y="1694136"/>
            <a:ext cx="5127077" cy="2868075"/>
          </a:xfrm>
          <a:prstGeom prst="rect">
            <a:avLst/>
          </a:prstGeom>
          <a:noFill/>
          <a:ln>
            <a:noFill/>
          </a:ln>
        </p:spPr>
      </p:pic>
      <p:sp>
        <p:nvSpPr>
          <p:cNvPr id="221" name="Google Shape;221;p31"/>
          <p:cNvSpPr txBox="1"/>
          <p:nvPr>
            <p:ph type="title"/>
          </p:nvPr>
        </p:nvSpPr>
        <p:spPr>
          <a:xfrm>
            <a:off x="1046625" y="378150"/>
            <a:ext cx="7574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Design - Integration of a Molten Salt Reactor and a Cu-Cl Cycle Hydrogen Production</a:t>
            </a:r>
            <a:endParaRPr/>
          </a:p>
        </p:txBody>
      </p:sp>
      <p:sp>
        <p:nvSpPr>
          <p:cNvPr id="222" name="Google Shape;222;p31"/>
          <p:cNvSpPr/>
          <p:nvPr/>
        </p:nvSpPr>
        <p:spPr>
          <a:xfrm>
            <a:off x="2295450" y="1763550"/>
            <a:ext cx="1009500" cy="3792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31"/>
          <p:cNvCxnSpPr/>
          <p:nvPr/>
        </p:nvCxnSpPr>
        <p:spPr>
          <a:xfrm>
            <a:off x="1753475" y="1889500"/>
            <a:ext cx="446400" cy="350700"/>
          </a:xfrm>
          <a:prstGeom prst="straightConnector1">
            <a:avLst/>
          </a:prstGeom>
          <a:noFill/>
          <a:ln cap="flat" cmpd="sng" w="28575">
            <a:solidFill>
              <a:srgbClr val="FF0000"/>
            </a:solidFill>
            <a:prstDash val="solid"/>
            <a:round/>
            <a:headEnd len="med" w="med" type="none"/>
            <a:tailEnd len="med" w="med" type="triangle"/>
          </a:ln>
        </p:spPr>
      </p:cxnSp>
      <p:pic>
        <p:nvPicPr>
          <p:cNvPr id="224" name="Google Shape;224;p31"/>
          <p:cNvPicPr preferRelativeResize="0"/>
          <p:nvPr/>
        </p:nvPicPr>
        <p:blipFill>
          <a:blip r:embed="rId4">
            <a:alphaModFix/>
          </a:blip>
          <a:stretch>
            <a:fillRect/>
          </a:stretch>
        </p:blipFill>
        <p:spPr>
          <a:xfrm>
            <a:off x="3628755" y="1377462"/>
            <a:ext cx="5460825" cy="3603700"/>
          </a:xfrm>
          <a:prstGeom prst="rect">
            <a:avLst/>
          </a:prstGeom>
          <a:noFill/>
          <a:ln cap="flat" cmpd="sng" w="19050">
            <a:solidFill>
              <a:srgbClr val="6D9EEB"/>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nvSpPr>
        <p:spPr>
          <a:xfrm>
            <a:off x="3253075" y="1907700"/>
            <a:ext cx="2486100" cy="2486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ThorCon MSR</a:t>
            </a:r>
            <a:endParaRPr/>
          </a:p>
          <a:p>
            <a:pPr indent="-317500" lvl="0" marL="457200" rtl="0" algn="l">
              <a:spcBef>
                <a:spcPts val="0"/>
              </a:spcBef>
              <a:spcAft>
                <a:spcPts val="0"/>
              </a:spcAft>
              <a:buSzPts val="1400"/>
              <a:buChar char="●"/>
            </a:pPr>
            <a:r>
              <a:rPr lang="en"/>
              <a:t>Supercritical steam generator eq</a:t>
            </a:r>
            <a:endParaRPr/>
          </a:p>
          <a:p>
            <a:pPr indent="-317500" lvl="0" marL="457200" rtl="0" algn="l">
              <a:spcBef>
                <a:spcPts val="0"/>
              </a:spcBef>
              <a:spcAft>
                <a:spcPts val="0"/>
              </a:spcAft>
              <a:buSzPts val="1400"/>
              <a:buChar char="●"/>
            </a:pPr>
            <a:r>
              <a:rPr lang="en"/>
              <a:t>Valve movement delay</a:t>
            </a:r>
            <a:endParaRPr/>
          </a:p>
          <a:p>
            <a:pPr indent="-317500" lvl="0" marL="457200" rtl="0" algn="l">
              <a:spcBef>
                <a:spcPts val="0"/>
              </a:spcBef>
              <a:spcAft>
                <a:spcPts val="0"/>
              </a:spcAft>
              <a:buSzPts val="1400"/>
              <a:buChar char="●"/>
            </a:pPr>
            <a:r>
              <a:rPr lang="en"/>
              <a:t>Hydrogen production ramping time</a:t>
            </a:r>
            <a:endParaRPr/>
          </a:p>
          <a:p>
            <a:pPr indent="-317500" lvl="0" marL="457200" rtl="0" algn="l">
              <a:spcBef>
                <a:spcPts val="0"/>
              </a:spcBef>
              <a:spcAft>
                <a:spcPts val="0"/>
              </a:spcAft>
              <a:buSzPts val="1400"/>
              <a:buChar char="●"/>
            </a:pPr>
            <a:r>
              <a:rPr lang="en"/>
              <a:t>Cost of multiple hydrogen plants</a:t>
            </a:r>
            <a:endParaRPr/>
          </a:p>
        </p:txBody>
      </p:sp>
      <p:sp>
        <p:nvSpPr>
          <p:cNvPr id="230" name="Google Shape;230;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Code</a:t>
            </a:r>
            <a:endParaRPr/>
          </a:p>
        </p:txBody>
      </p:sp>
      <p:sp>
        <p:nvSpPr>
          <p:cNvPr id="231" name="Google Shape;231;p32"/>
          <p:cNvSpPr/>
          <p:nvPr/>
        </p:nvSpPr>
        <p:spPr>
          <a:xfrm>
            <a:off x="3253063" y="1901925"/>
            <a:ext cx="2486100" cy="2486100"/>
          </a:xfrm>
          <a:prstGeom prst="rect">
            <a:avLst/>
          </a:prstGeom>
          <a:solidFill>
            <a:srgbClr val="43434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txBox="1"/>
          <p:nvPr/>
        </p:nvSpPr>
        <p:spPr>
          <a:xfrm>
            <a:off x="3507625" y="1392700"/>
            <a:ext cx="19770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Simulink/Matlab</a:t>
            </a:r>
            <a:endParaRPr b="1" sz="1600"/>
          </a:p>
        </p:txBody>
      </p:sp>
      <p:sp>
        <p:nvSpPr>
          <p:cNvPr id="233" name="Google Shape;233;p32"/>
          <p:cNvSpPr/>
          <p:nvPr/>
        </p:nvSpPr>
        <p:spPr>
          <a:xfrm>
            <a:off x="1190475" y="2783475"/>
            <a:ext cx="1834200" cy="737400"/>
          </a:xfrm>
          <a:prstGeom prst="rightArrow">
            <a:avLst>
              <a:gd fmla="val 50000" name="adj1"/>
              <a:gd fmla="val 50000" name="adj2"/>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txBox="1"/>
          <p:nvPr/>
        </p:nvSpPr>
        <p:spPr>
          <a:xfrm>
            <a:off x="1191450" y="2974725"/>
            <a:ext cx="1588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Electricity Demand</a:t>
            </a:r>
            <a:endParaRPr sz="1200"/>
          </a:p>
        </p:txBody>
      </p:sp>
      <p:sp>
        <p:nvSpPr>
          <p:cNvPr id="235" name="Google Shape;235;p32"/>
          <p:cNvSpPr/>
          <p:nvPr/>
        </p:nvSpPr>
        <p:spPr>
          <a:xfrm>
            <a:off x="5966925" y="2089975"/>
            <a:ext cx="1834200" cy="737400"/>
          </a:xfrm>
          <a:prstGeom prst="rightArrow">
            <a:avLst>
              <a:gd fmla="val 50000" name="adj1"/>
              <a:gd fmla="val 5000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5966925" y="3471425"/>
            <a:ext cx="1834200" cy="737400"/>
          </a:xfrm>
          <a:prstGeom prst="rightArrow">
            <a:avLst>
              <a:gd fmla="val 50000" name="adj1"/>
              <a:gd fmla="val 5000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txBox="1"/>
          <p:nvPr/>
        </p:nvSpPr>
        <p:spPr>
          <a:xfrm>
            <a:off x="1400100" y="1392700"/>
            <a:ext cx="13236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Input</a:t>
            </a:r>
            <a:endParaRPr b="1" sz="1600"/>
          </a:p>
        </p:txBody>
      </p:sp>
      <p:sp>
        <p:nvSpPr>
          <p:cNvPr id="238" name="Google Shape;238;p32"/>
          <p:cNvSpPr txBox="1"/>
          <p:nvPr/>
        </p:nvSpPr>
        <p:spPr>
          <a:xfrm>
            <a:off x="6033175" y="1392700"/>
            <a:ext cx="13236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Output</a:t>
            </a:r>
            <a:endParaRPr b="1" sz="1600"/>
          </a:p>
        </p:txBody>
      </p:sp>
      <p:sp>
        <p:nvSpPr>
          <p:cNvPr id="239" name="Google Shape;239;p32"/>
          <p:cNvSpPr txBox="1"/>
          <p:nvPr/>
        </p:nvSpPr>
        <p:spPr>
          <a:xfrm>
            <a:off x="5966925" y="2288425"/>
            <a:ext cx="1588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Energy Production</a:t>
            </a:r>
            <a:endParaRPr sz="1200"/>
          </a:p>
        </p:txBody>
      </p:sp>
      <p:sp>
        <p:nvSpPr>
          <p:cNvPr id="240" name="Google Shape;240;p32"/>
          <p:cNvSpPr txBox="1"/>
          <p:nvPr/>
        </p:nvSpPr>
        <p:spPr>
          <a:xfrm>
            <a:off x="5966925" y="3669875"/>
            <a:ext cx="16923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Hydrogen Production</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Simulink Model</a:t>
            </a:r>
            <a:endParaRPr/>
          </a:p>
        </p:txBody>
      </p:sp>
      <p:pic>
        <p:nvPicPr>
          <p:cNvPr id="246" name="Google Shape;246;p33"/>
          <p:cNvPicPr preferRelativeResize="0"/>
          <p:nvPr/>
        </p:nvPicPr>
        <p:blipFill>
          <a:blip r:embed="rId3">
            <a:alphaModFix/>
          </a:blip>
          <a:stretch>
            <a:fillRect/>
          </a:stretch>
        </p:blipFill>
        <p:spPr>
          <a:xfrm>
            <a:off x="152400" y="1246250"/>
            <a:ext cx="8839202" cy="3742798"/>
          </a:xfrm>
          <a:prstGeom prst="rect">
            <a:avLst/>
          </a:prstGeom>
          <a:noFill/>
          <a:ln>
            <a:noFill/>
          </a:ln>
        </p:spPr>
      </p:pic>
      <p:sp>
        <p:nvSpPr>
          <p:cNvPr id="247" name="Google Shape;247;p33"/>
          <p:cNvSpPr/>
          <p:nvPr/>
        </p:nvSpPr>
        <p:spPr>
          <a:xfrm>
            <a:off x="6988450" y="2821400"/>
            <a:ext cx="346500" cy="59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7196700" y="2625425"/>
            <a:ext cx="1947300" cy="420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3"/>
          <p:cNvSpPr/>
          <p:nvPr/>
        </p:nvSpPr>
        <p:spPr>
          <a:xfrm>
            <a:off x="167725" y="3150950"/>
            <a:ext cx="670800" cy="670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1789050" y="1178850"/>
            <a:ext cx="2594100" cy="113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2921275" y="2974950"/>
            <a:ext cx="3787500" cy="14283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par>
                                <p:cTn fill="hold" nodeType="withEffect" presetClass="exit" presetID="1" presetSubtype="0">
                                  <p:stCondLst>
                                    <p:cond delay="0"/>
                                  </p:stCondLst>
                                  <p:childTnLst>
                                    <p:set>
                                      <p:cBhvr>
                                        <p:cTn dur="1" fill="hold">
                                          <p:stCondLst>
                                            <p:cond delay="0"/>
                                          </p:stCondLst>
                                        </p:cTn>
                                        <p:tgtEl>
                                          <p:spTgt spid="2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par>
                                <p:cTn fill="hold" nodeType="withEffect" presetClass="exit" presetID="1" presetSubtype="0">
                                  <p:stCondLst>
                                    <p:cond delay="0"/>
                                  </p:stCondLst>
                                  <p:childTnLst>
                                    <p:set>
                                      <p:cBhvr>
                                        <p:cTn dur="1" fill="hold">
                                          <p:stCondLst>
                                            <p:cond delay="0"/>
                                          </p:stCondLst>
                                        </p:cTn>
                                        <p:tgtEl>
                                          <p:spTgt spid="2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